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T Rounds Condensed" charset="1" panose="02000506030000020003"/>
      <p:regular r:id="rId22"/>
    </p:embeddedFont>
    <p:embeddedFont>
      <p:font typeface="Canva Sans Bold" charset="1" panose="020B0803030501040103"/>
      <p:regular r:id="rId23"/>
    </p:embeddedFont>
    <p:embeddedFont>
      <p:font typeface="Times New Roman Bold" charset="1" panose="02030802070405020303"/>
      <p:regular r:id="rId24"/>
    </p:embeddedFont>
    <p:embeddedFont>
      <p:font typeface="Obra Letra Bold" charset="1" panose="00000000000000000000"/>
      <p:regular r:id="rId25"/>
    </p:embeddedFont>
    <p:embeddedFont>
      <p:font typeface="Times New Roman" charset="1" panose="02030502070405020303"/>
      <p:regular r:id="rId26"/>
    </p:embeddedFont>
    <p:embeddedFont>
      <p:font typeface="Arial Bold" charset="1" panose="020B0802020202020204"/>
      <p:regular r:id="rId27"/>
    </p:embeddedFont>
    <p:embeddedFont>
      <p:font typeface="Arial" charset="1" panose="020B0502020202020204"/>
      <p:regular r:id="rId28"/>
    </p:embeddedFont>
    <p:embeddedFont>
      <p:font typeface="Inter Bold" charset="1" panose="020B0802030000000004"/>
      <p:regular r:id="rId29"/>
    </p:embeddedFont>
    <p:embeddedFont>
      <p:font typeface="Arimo Bold" charset="1" panose="020B0704020202020204"/>
      <p:regular r:id="rId30"/>
    </p:embeddedFont>
    <p:embeddedFont>
      <p:font typeface="Arimo" charset="1" panose="020B0604020202020204"/>
      <p:regular r:id="rId31"/>
    </p:embeddedFont>
    <p:embeddedFont>
      <p:font typeface="TT Rounds Condensed Bold" charset="1" panose="020008060300000200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4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7.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 Id="rId6" Target="../media/image23.png" Type="http://schemas.openxmlformats.org/officeDocument/2006/relationships/image"/><Relationship Id="rId7" Target="../media/image41.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5.pn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3"/>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4"/>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4"/>
              <a:stretch>
                <a:fillRect l="-99892" t="0" r="-99892" b="0"/>
              </a:stretch>
            </a:blipFill>
          </p:spPr>
        </p:sp>
      </p:grpSp>
      <p:sp>
        <p:nvSpPr>
          <p:cNvPr name="Freeform 7" id="7"/>
          <p:cNvSpPr/>
          <p:nvPr/>
        </p:nvSpPr>
        <p:spPr>
          <a:xfrm flipH="false" flipV="false" rot="0">
            <a:off x="10693732" y="2072720"/>
            <a:ext cx="2454707" cy="522183"/>
          </a:xfrm>
          <a:custGeom>
            <a:avLst/>
            <a:gdLst/>
            <a:ahLst/>
            <a:cxnLst/>
            <a:rect r="r" b="b" t="t" l="l"/>
            <a:pathLst>
              <a:path h="522183" w="2454707">
                <a:moveTo>
                  <a:pt x="0" y="0"/>
                </a:moveTo>
                <a:lnTo>
                  <a:pt x="2454707" y="0"/>
                </a:lnTo>
                <a:lnTo>
                  <a:pt x="2454707" y="522183"/>
                </a:lnTo>
                <a:lnTo>
                  <a:pt x="0" y="5221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10800000">
            <a:off x="4857693" y="2013818"/>
            <a:ext cx="2731595" cy="581085"/>
          </a:xfrm>
          <a:custGeom>
            <a:avLst/>
            <a:gdLst/>
            <a:ahLst/>
            <a:cxnLst/>
            <a:rect r="r" b="b" t="t" l="l"/>
            <a:pathLst>
              <a:path h="581085" w="2731595">
                <a:moveTo>
                  <a:pt x="0" y="581085"/>
                </a:moveTo>
                <a:lnTo>
                  <a:pt x="2731595" y="581085"/>
                </a:lnTo>
                <a:lnTo>
                  <a:pt x="2731595" y="0"/>
                </a:lnTo>
                <a:lnTo>
                  <a:pt x="0" y="0"/>
                </a:lnTo>
                <a:lnTo>
                  <a:pt x="0" y="581085"/>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95610" y="6033532"/>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7"/>
            <a:stretch>
              <a:fillRect l="0" t="0" r="0" b="0"/>
            </a:stretch>
          </a:blipFill>
        </p:spPr>
      </p:sp>
      <p:sp>
        <p:nvSpPr>
          <p:cNvPr name="Freeform 10" id="10"/>
          <p:cNvSpPr/>
          <p:nvPr/>
        </p:nvSpPr>
        <p:spPr>
          <a:xfrm flipH="true" flipV="false" rot="-9606859">
            <a:off x="14738055" y="-3515186"/>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7"/>
            <a:stretch>
              <a:fillRect l="0" t="0" r="0" b="0"/>
            </a:stretch>
          </a:blipFill>
        </p:spPr>
      </p:sp>
      <p:sp>
        <p:nvSpPr>
          <p:cNvPr name="Freeform 11" id="11"/>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8">
              <a:extLst>
                <a:ext uri="{96DAC541-7B7A-43D3-8B79-37D633B846F1}">
                  <asvg:svgBlip xmlns:asvg="http://schemas.microsoft.com/office/drawing/2016/SVG/main" r:embed="rId9"/>
                </a:ext>
              </a:extLst>
            </a:blip>
            <a:stretch>
              <a:fillRect l="-101042" t="-84932" r="0" b="-11017"/>
            </a:stretch>
          </a:blipFill>
        </p:spPr>
      </p:sp>
      <p:sp>
        <p:nvSpPr>
          <p:cNvPr name="Freeform 12" id="12"/>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8">
              <a:extLst>
                <a:ext uri="{96DAC541-7B7A-43D3-8B79-37D633B846F1}">
                  <asvg:svgBlip xmlns:asvg="http://schemas.microsoft.com/office/drawing/2016/SVG/main" r:embed="rId9"/>
                </a:ext>
              </a:extLst>
            </a:blip>
            <a:stretch>
              <a:fillRect l="-101042" t="-84932" r="0" b="-11017"/>
            </a:stretch>
          </a:blipFill>
        </p:spPr>
      </p:sp>
      <p:sp>
        <p:nvSpPr>
          <p:cNvPr name="Freeform 13" id="13"/>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8">
              <a:extLst>
                <a:ext uri="{96DAC541-7B7A-43D3-8B79-37D633B846F1}">
                  <asvg:svgBlip xmlns:asvg="http://schemas.microsoft.com/office/drawing/2016/SVG/main" r:embed="rId9"/>
                </a:ext>
              </a:extLst>
            </a:blip>
            <a:stretch>
              <a:fillRect l="-101042" t="-84932" r="0" b="-11017"/>
            </a:stretch>
          </a:blipFill>
        </p:spPr>
      </p:sp>
      <p:sp>
        <p:nvSpPr>
          <p:cNvPr name="Freeform 14" id="14"/>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8">
              <a:extLst>
                <a:ext uri="{96DAC541-7B7A-43D3-8B79-37D633B846F1}">
                  <asvg:svgBlip xmlns:asvg="http://schemas.microsoft.com/office/drawing/2016/SVG/main" r:embed="rId9"/>
                </a:ext>
              </a:extLst>
            </a:blip>
            <a:stretch>
              <a:fillRect l="-101042" t="-84932" r="0" b="-11017"/>
            </a:stretch>
          </a:blipFill>
        </p:spPr>
      </p:sp>
      <p:grpSp>
        <p:nvGrpSpPr>
          <p:cNvPr name="Group 15" id="15"/>
          <p:cNvGrpSpPr/>
          <p:nvPr/>
        </p:nvGrpSpPr>
        <p:grpSpPr>
          <a:xfrm rot="0">
            <a:off x="1931042" y="1028700"/>
            <a:ext cx="2926652" cy="2865432"/>
            <a:chOff x="0" y="0"/>
            <a:chExt cx="3902202" cy="3820576"/>
          </a:xfrm>
        </p:grpSpPr>
        <p:sp>
          <p:nvSpPr>
            <p:cNvPr name="Freeform 16" id="16"/>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10"/>
              <a:stretch>
                <a:fillRect l="0" t="0" r="0" b="0"/>
              </a:stretch>
            </a:blipFill>
          </p:spPr>
        </p:sp>
        <p:sp>
          <p:nvSpPr>
            <p:cNvPr name="Freeform 17" id="17"/>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19" id="19"/>
          <p:cNvSpPr txBox="true"/>
          <p:nvPr/>
        </p:nvSpPr>
        <p:spPr>
          <a:xfrm rot="0">
            <a:off x="3923253" y="5016945"/>
            <a:ext cx="12733020" cy="2714625"/>
          </a:xfrm>
          <a:prstGeom prst="rect">
            <a:avLst/>
          </a:prstGeom>
        </p:spPr>
        <p:txBody>
          <a:bodyPr anchor="t" rtlCol="false" tIns="0" lIns="0" bIns="0" rIns="0">
            <a:spAutoFit/>
          </a:bodyPr>
          <a:lstStyle/>
          <a:p>
            <a:pPr algn="l">
              <a:lnSpc>
                <a:spcPts val="4320"/>
              </a:lnSpc>
            </a:pPr>
            <a:r>
              <a:rPr lang="en-US" sz="3600" spc="33">
                <a:solidFill>
                  <a:srgbClr val="000000"/>
                </a:solidFill>
                <a:latin typeface="TT Rounds Condensed"/>
                <a:ea typeface="TT Rounds Condensed"/>
                <a:cs typeface="TT Rounds Condensed"/>
                <a:sym typeface="TT Rounds Condensed"/>
              </a:rPr>
              <a:t>STUDENT NAME: Sathya A </a:t>
            </a:r>
          </a:p>
          <a:p>
            <a:pPr algn="l">
              <a:lnSpc>
                <a:spcPts val="4320"/>
              </a:lnSpc>
            </a:pPr>
            <a:r>
              <a:rPr lang="en-US" sz="3600" spc="33">
                <a:solidFill>
                  <a:srgbClr val="000000"/>
                </a:solidFill>
                <a:latin typeface="TT Rounds Condensed"/>
                <a:ea typeface="TT Rounds Condensed"/>
                <a:cs typeface="TT Rounds Condensed"/>
                <a:sym typeface="TT Rounds Condensed"/>
              </a:rPr>
              <a:t>REGISTER NO: 312200807</a:t>
            </a:r>
          </a:p>
          <a:p>
            <a:pPr algn="l">
              <a:lnSpc>
                <a:spcPts val="4320"/>
              </a:lnSpc>
            </a:pPr>
            <a:r>
              <a:rPr lang="en-US" sz="3600" spc="33">
                <a:solidFill>
                  <a:srgbClr val="000000"/>
                </a:solidFill>
                <a:latin typeface="TT Rounds Condensed"/>
                <a:ea typeface="TT Rounds Condensed"/>
                <a:cs typeface="TT Rounds Condensed"/>
                <a:sym typeface="TT Rounds Condensed"/>
              </a:rPr>
              <a:t>DEPARTMENT: Commerce</a:t>
            </a:r>
          </a:p>
          <a:p>
            <a:pPr algn="l">
              <a:lnSpc>
                <a:spcPts val="4320"/>
              </a:lnSpc>
            </a:pPr>
            <a:r>
              <a:rPr lang="en-US" sz="3600" spc="33">
                <a:solidFill>
                  <a:srgbClr val="000000"/>
                </a:solidFill>
                <a:latin typeface="TT Rounds Condensed"/>
                <a:ea typeface="TT Rounds Condensed"/>
                <a:cs typeface="TT Rounds Condensed"/>
                <a:sym typeface="TT Rounds Condensed"/>
              </a:rPr>
              <a:t>COLLEGE Pachaiyappas College for women, kanchipuram</a:t>
            </a:r>
          </a:p>
          <a:p>
            <a:pPr algn="l">
              <a:lnSpc>
                <a:spcPts val="4320"/>
              </a:lnSpc>
            </a:pPr>
            <a:r>
              <a:rPr lang="en-US" sz="3600" spc="33">
                <a:solidFill>
                  <a:srgbClr val="000000"/>
                </a:solidFill>
                <a:latin typeface="TT Rounds Condensed"/>
                <a:ea typeface="TT Rounds Condensed"/>
                <a:cs typeface="TT Rounds Condensed"/>
                <a:sym typeface="TT Rounds Condensed"/>
              </a:rPr>
              <a:t>           </a:t>
            </a:r>
          </a:p>
        </p:txBody>
      </p:sp>
      <p:sp>
        <p:nvSpPr>
          <p:cNvPr name="TextBox 20" id="20"/>
          <p:cNvSpPr txBox="true"/>
          <p:nvPr/>
        </p:nvSpPr>
        <p:spPr>
          <a:xfrm rot="0">
            <a:off x="3755051" y="2165105"/>
            <a:ext cx="10777898" cy="2570057"/>
          </a:xfrm>
          <a:prstGeom prst="rect">
            <a:avLst/>
          </a:prstGeom>
        </p:spPr>
        <p:txBody>
          <a:bodyPr anchor="t" rtlCol="false" tIns="0" lIns="0" bIns="0" rIns="0">
            <a:spAutoFit/>
          </a:bodyPr>
          <a:lstStyle/>
          <a:p>
            <a:pPr algn="ctr">
              <a:lnSpc>
                <a:spcPts val="10379"/>
              </a:lnSpc>
            </a:pPr>
            <a:r>
              <a:rPr lang="en-US" sz="7413">
                <a:solidFill>
                  <a:srgbClr val="000000"/>
                </a:solidFill>
                <a:latin typeface="Canva Sans Bold"/>
                <a:ea typeface="Canva Sans Bold"/>
                <a:cs typeface="Canva Sans Bold"/>
                <a:sym typeface="Canva Sans Bold"/>
              </a:rPr>
              <a:t>Employee Data Analysis Using Excel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54468" y="599614"/>
            <a:ext cx="12519703" cy="9378395"/>
          </a:xfrm>
          <a:custGeom>
            <a:avLst/>
            <a:gdLst/>
            <a:ahLst/>
            <a:cxnLst/>
            <a:rect r="r" b="b" t="t" l="l"/>
            <a:pathLst>
              <a:path h="9378395" w="12519703">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0">
            <a:off x="9774461" y="2461416"/>
            <a:ext cx="1973249" cy="419764"/>
          </a:xfrm>
          <a:custGeom>
            <a:avLst/>
            <a:gdLst/>
            <a:ahLst/>
            <a:cxnLst/>
            <a:rect r="r" b="b" t="t" l="l"/>
            <a:pathLst>
              <a:path h="419764" w="1973249">
                <a:moveTo>
                  <a:pt x="0" y="0"/>
                </a:moveTo>
                <a:lnTo>
                  <a:pt x="1973249" y="0"/>
                </a:lnTo>
                <a:lnTo>
                  <a:pt x="1973249" y="419764"/>
                </a:lnTo>
                <a:lnTo>
                  <a:pt x="0" y="419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true" rot="-10800000">
            <a:off x="6543935" y="2461416"/>
            <a:ext cx="1973249" cy="419764"/>
          </a:xfrm>
          <a:custGeom>
            <a:avLst/>
            <a:gdLst/>
            <a:ahLst/>
            <a:cxnLst/>
            <a:rect r="r" b="b" t="t" l="l"/>
            <a:pathLst>
              <a:path h="419764" w="1973249">
                <a:moveTo>
                  <a:pt x="0" y="419764"/>
                </a:moveTo>
                <a:lnTo>
                  <a:pt x="1973249" y="419764"/>
                </a:lnTo>
                <a:lnTo>
                  <a:pt x="1973249" y="0"/>
                </a:lnTo>
                <a:lnTo>
                  <a:pt x="0" y="0"/>
                </a:lnTo>
                <a:lnTo>
                  <a:pt x="0" y="41976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95610" y="6033532"/>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2" id="12"/>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3" id="13"/>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4" id="14"/>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grpSp>
        <p:nvGrpSpPr>
          <p:cNvPr name="Group 15" id="15"/>
          <p:cNvGrpSpPr/>
          <p:nvPr/>
        </p:nvGrpSpPr>
        <p:grpSpPr>
          <a:xfrm rot="0">
            <a:off x="1931042" y="1028700"/>
            <a:ext cx="2926652" cy="2865432"/>
            <a:chOff x="0" y="0"/>
            <a:chExt cx="3902202" cy="3820576"/>
          </a:xfrm>
        </p:grpSpPr>
        <p:sp>
          <p:nvSpPr>
            <p:cNvPr name="Freeform 16" id="16"/>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11"/>
              <a:stretch>
                <a:fillRect l="0" t="0" r="0" b="0"/>
              </a:stretch>
            </a:blipFill>
          </p:spPr>
        </p:sp>
        <p:sp>
          <p:nvSpPr>
            <p:cNvPr name="Freeform 17" id="17"/>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9" id="19"/>
          <p:cNvSpPr/>
          <p:nvPr/>
        </p:nvSpPr>
        <p:spPr>
          <a:xfrm flipH="false" flipV="false" rot="-5400000">
            <a:off x="8789946" y="2301657"/>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16">
              <a:extLst>
                <a:ext uri="{96DAC541-7B7A-43D3-8B79-37D633B846F1}">
                  <asvg:svgBlip xmlns:asvg="http://schemas.microsoft.com/office/drawing/2016/SVG/main" r:embed="rId17"/>
                </a:ext>
              </a:extLst>
            </a:blip>
            <a:stretch>
              <a:fillRect l="-101042" t="-84932" r="0" b="-11017"/>
            </a:stretch>
          </a:blipFill>
        </p:spPr>
      </p:sp>
      <p:sp>
        <p:nvSpPr>
          <p:cNvPr name="Freeform 20" id="20"/>
          <p:cNvSpPr/>
          <p:nvPr/>
        </p:nvSpPr>
        <p:spPr>
          <a:xfrm flipH="true" flipV="false" rot="-9606859">
            <a:off x="14603174" y="-3589427"/>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8"/>
            <a:stretch>
              <a:fillRect l="0" t="0" r="0" b="0"/>
            </a:stretch>
          </a:blipFill>
        </p:spPr>
      </p:sp>
      <p:sp>
        <p:nvSpPr>
          <p:cNvPr name="TextBox 21" id="21"/>
          <p:cNvSpPr txBox="true"/>
          <p:nvPr/>
        </p:nvSpPr>
        <p:spPr>
          <a:xfrm rot="0">
            <a:off x="4100506" y="3884607"/>
            <a:ext cx="9760952" cy="4605506"/>
          </a:xfrm>
          <a:prstGeom prst="rect">
            <a:avLst/>
          </a:prstGeom>
        </p:spPr>
        <p:txBody>
          <a:bodyPr anchor="t" rtlCol="false" tIns="0" lIns="0" bIns="0" rIns="0">
            <a:spAutoFit/>
          </a:bodyPr>
          <a:lstStyle/>
          <a:p>
            <a:pPr algn="l">
              <a:lnSpc>
                <a:spcPts val="2224"/>
              </a:lnSpc>
            </a:pPr>
            <a:r>
              <a:rPr lang="en-US" sz="1853" spc="17">
                <a:solidFill>
                  <a:srgbClr val="000000"/>
                </a:solidFill>
                <a:latin typeface="TT Rounds Condensed"/>
                <a:ea typeface="TT Rounds Condensed"/>
                <a:cs typeface="TT Rounds Condensed"/>
                <a:sym typeface="TT Rounds Condensed"/>
              </a:rPr>
              <a:t>In the "Employee Performance Analysis Using Excel" project, the modeling phase involves setting up the Excel workbook with various tools and techniques to analyze and visualize the data effectively. Here’s how each component will be used:</a:t>
            </a:r>
          </a:p>
          <a:p>
            <a:pPr algn="l">
              <a:lnSpc>
                <a:spcPts val="2224"/>
              </a:lnSpc>
            </a:pPr>
            <a:r>
              <a:rPr lang="en-US" sz="1853" spc="17">
                <a:solidFill>
                  <a:srgbClr val="000000"/>
                </a:solidFill>
                <a:latin typeface="TT Rounds Condensed Bold"/>
                <a:ea typeface="TT Rounds Condensed Bold"/>
                <a:cs typeface="TT Rounds Condensed Bold"/>
                <a:sym typeface="TT Rounds Condensed Bold"/>
              </a:rPr>
              <a:t>1. Data Filtering</a:t>
            </a:r>
          </a:p>
          <a:p>
            <a:pPr algn="l" marL="335435" indent="-167717" lvl="1">
              <a:lnSpc>
                <a:spcPts val="2224"/>
              </a:lnSpc>
              <a:buFont typeface="Arial"/>
              <a:buChar char="•"/>
            </a:pPr>
            <a:r>
              <a:rPr lang="en-US" sz="1853" spc="17">
                <a:solidFill>
                  <a:srgbClr val="000000"/>
                </a:solidFill>
                <a:latin typeface="TT Rounds Condensed Bold"/>
                <a:ea typeface="TT Rounds Condensed Bold"/>
                <a:cs typeface="TT Rounds Condensed Bold"/>
                <a:sym typeface="TT Rounds Condensed Bold"/>
              </a:rPr>
              <a:t>Purpose</a:t>
            </a:r>
            <a:r>
              <a:rPr lang="en-US" sz="1853" spc="17">
                <a:solidFill>
                  <a:srgbClr val="000000"/>
                </a:solidFill>
                <a:latin typeface="TT Rounds Condensed"/>
                <a:ea typeface="TT Rounds Condensed"/>
                <a:cs typeface="TT Rounds Condensed"/>
                <a:sym typeface="TT Rounds Condensed"/>
              </a:rPr>
              <a:t>: To sort and refine the data to focus on specific criteria, such as department, date range, or individual employee performance.</a:t>
            </a:r>
          </a:p>
          <a:p>
            <a:pPr algn="l" marL="335435" indent="-167717" lvl="1">
              <a:lnSpc>
                <a:spcPts val="2224"/>
              </a:lnSpc>
              <a:buFont typeface="Arial"/>
              <a:buChar char="•"/>
            </a:pPr>
            <a:r>
              <a:rPr lang="en-US" sz="1853" spc="17">
                <a:solidFill>
                  <a:srgbClr val="000000"/>
                </a:solidFill>
                <a:latin typeface="TT Rounds Condensed Bold"/>
                <a:ea typeface="TT Rounds Condensed Bold"/>
                <a:cs typeface="TT Rounds Condensed Bold"/>
                <a:sym typeface="TT Rounds Condensed Bold"/>
              </a:rPr>
              <a:t>Implementation</a:t>
            </a:r>
            <a:r>
              <a:rPr lang="en-US" sz="1853" spc="17">
                <a:solidFill>
                  <a:srgbClr val="000000"/>
                </a:solidFill>
                <a:latin typeface="TT Rounds Condensed"/>
                <a:ea typeface="TT Rounds Condensed"/>
                <a:cs typeface="TT Rounds Condensed"/>
                <a:sym typeface="TT Rounds Condensed"/>
              </a:rPr>
              <a:t>: Excel’s filtering feature will be applied to datasets, allowing users to easily narrow down the data to view only the relevant information. For example, filtering by department or by performance rating.</a:t>
            </a:r>
          </a:p>
          <a:p>
            <a:pPr algn="l" marL="335435" indent="-167717" lvl="1">
              <a:lnSpc>
                <a:spcPts val="2224"/>
              </a:lnSpc>
            </a:pPr>
            <a:r>
              <a:rPr lang="en-US" sz="1853" spc="17">
                <a:solidFill>
                  <a:srgbClr val="000000"/>
                </a:solidFill>
                <a:latin typeface="TT Rounds Condensed Bold"/>
                <a:ea typeface="TT Rounds Condensed Bold"/>
                <a:cs typeface="TT Rounds Condensed Bold"/>
                <a:sym typeface="TT Rounds Condensed Bold"/>
              </a:rPr>
              <a:t>2. Pivot Tables</a:t>
            </a:r>
          </a:p>
          <a:p>
            <a:pPr algn="l" marL="335435" indent="-167717" lvl="1">
              <a:lnSpc>
                <a:spcPts val="2224"/>
              </a:lnSpc>
              <a:buFont typeface="Arial"/>
              <a:buChar char="•"/>
            </a:pPr>
            <a:r>
              <a:rPr lang="en-US" sz="1853" spc="17">
                <a:solidFill>
                  <a:srgbClr val="000000"/>
                </a:solidFill>
                <a:latin typeface="TT Rounds Condensed Bold"/>
                <a:ea typeface="TT Rounds Condensed Bold"/>
                <a:cs typeface="TT Rounds Condensed Bold"/>
                <a:sym typeface="TT Rounds Condensed Bold"/>
              </a:rPr>
              <a:t>Purpose</a:t>
            </a:r>
            <a:r>
              <a:rPr lang="en-US" sz="1853" spc="17">
                <a:solidFill>
                  <a:srgbClr val="000000"/>
                </a:solidFill>
                <a:latin typeface="TT Rounds Condensed"/>
                <a:ea typeface="TT Rounds Condensed"/>
                <a:cs typeface="TT Rounds Condensed"/>
                <a:sym typeface="TT Rounds Condensed"/>
              </a:rPr>
              <a:t>: To summarize and analyze large datasets by grouping and aggregating data based on different performance metrics.</a:t>
            </a:r>
          </a:p>
          <a:p>
            <a:pPr algn="l" marL="335435" indent="-167717" lvl="1">
              <a:lnSpc>
                <a:spcPts val="2224"/>
              </a:lnSpc>
              <a:buFont typeface="Arial"/>
              <a:buChar char="•"/>
            </a:pPr>
            <a:r>
              <a:rPr lang="en-US" sz="1853" spc="17">
                <a:solidFill>
                  <a:srgbClr val="000000"/>
                </a:solidFill>
                <a:latin typeface="TT Rounds Condensed Bold"/>
                <a:ea typeface="TT Rounds Condensed Bold"/>
                <a:cs typeface="TT Rounds Condensed Bold"/>
                <a:sym typeface="TT Rounds Condensed Bold"/>
              </a:rPr>
              <a:t>Implementation</a:t>
            </a:r>
            <a:r>
              <a:rPr lang="en-US" sz="1853" spc="17">
                <a:solidFill>
                  <a:srgbClr val="000000"/>
                </a:solidFill>
                <a:latin typeface="TT Rounds Condensed"/>
                <a:ea typeface="TT Rounds Condensed"/>
                <a:cs typeface="TT Rounds Condensed"/>
                <a:sym typeface="TT Rounds Condensed"/>
              </a:rPr>
              <a:t>: Pivot tables will be used to dynamically calculate and display key performance indicators (KPIs) such as average task completion time, total hours worked, or percentage of targets met. This will allow users to view performance metrics by different categories, like employee, team, or month.</a:t>
            </a:r>
          </a:p>
        </p:txBody>
      </p:sp>
      <p:sp>
        <p:nvSpPr>
          <p:cNvPr name="TextBox 22" id="22"/>
          <p:cNvSpPr txBox="true"/>
          <p:nvPr/>
        </p:nvSpPr>
        <p:spPr>
          <a:xfrm rot="0">
            <a:off x="5848051" y="857250"/>
            <a:ext cx="533826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ea typeface="Canva Sans Bold"/>
                <a:cs typeface="Canva Sans Bold"/>
                <a:sym typeface="Canva Sans Bold"/>
              </a:rPr>
              <a:t>Modeling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9532629">
            <a:off x="-529582" y="8587578"/>
            <a:ext cx="3532667" cy="3665543"/>
          </a:xfrm>
          <a:custGeom>
            <a:avLst/>
            <a:gdLst/>
            <a:ahLst/>
            <a:cxnLst/>
            <a:rect r="r" b="b" t="t" l="l"/>
            <a:pathLst>
              <a:path h="3665543" w="3532667">
                <a:moveTo>
                  <a:pt x="0" y="0"/>
                </a:moveTo>
                <a:lnTo>
                  <a:pt x="3532668" y="0"/>
                </a:lnTo>
                <a:lnTo>
                  <a:pt x="3532668" y="3665544"/>
                </a:lnTo>
                <a:lnTo>
                  <a:pt x="0" y="3665544"/>
                </a:lnTo>
                <a:lnTo>
                  <a:pt x="0" y="0"/>
                </a:lnTo>
                <a:close/>
              </a:path>
            </a:pathLst>
          </a:custGeom>
          <a:blipFill>
            <a:blip r:embed="rId4"/>
            <a:stretch>
              <a:fillRect l="0" t="0" r="0" b="0"/>
            </a:stretch>
          </a:blipFill>
        </p:spPr>
      </p:sp>
      <p:sp>
        <p:nvSpPr>
          <p:cNvPr name="Freeform 8" id="8"/>
          <p:cNvSpPr/>
          <p:nvPr/>
        </p:nvSpPr>
        <p:spPr>
          <a:xfrm flipH="false" flipV="false" rot="-2398471">
            <a:off x="15716375" y="-1763893"/>
            <a:ext cx="3363185" cy="3489686"/>
          </a:xfrm>
          <a:custGeom>
            <a:avLst/>
            <a:gdLst/>
            <a:ahLst/>
            <a:cxnLst/>
            <a:rect r="r" b="b" t="t" l="l"/>
            <a:pathLst>
              <a:path h="3489686" w="3363185">
                <a:moveTo>
                  <a:pt x="0" y="0"/>
                </a:moveTo>
                <a:lnTo>
                  <a:pt x="3363185" y="0"/>
                </a:lnTo>
                <a:lnTo>
                  <a:pt x="3363185" y="3489686"/>
                </a:lnTo>
                <a:lnTo>
                  <a:pt x="0" y="3489686"/>
                </a:lnTo>
                <a:lnTo>
                  <a:pt x="0" y="0"/>
                </a:lnTo>
                <a:close/>
              </a:path>
            </a:pathLst>
          </a:custGeom>
          <a:blipFill>
            <a:blip r:embed="rId4"/>
            <a:stretch>
              <a:fillRect l="0" t="0" r="0" b="0"/>
            </a:stretch>
          </a:blipFill>
        </p:spPr>
      </p:sp>
      <p:sp>
        <p:nvSpPr>
          <p:cNvPr name="Freeform 9" id="9"/>
          <p:cNvSpPr/>
          <p:nvPr/>
        </p:nvSpPr>
        <p:spPr>
          <a:xfrm flipH="false" flipV="false" rot="0">
            <a:off x="13252512" y="2265542"/>
            <a:ext cx="1236381" cy="720005"/>
          </a:xfrm>
          <a:custGeom>
            <a:avLst/>
            <a:gdLst/>
            <a:ahLst/>
            <a:cxnLst/>
            <a:rect r="r" b="b" t="t" l="l"/>
            <a:pathLst>
              <a:path h="720005" w="1236381">
                <a:moveTo>
                  <a:pt x="0" y="0"/>
                </a:moveTo>
                <a:lnTo>
                  <a:pt x="1236380" y="0"/>
                </a:lnTo>
                <a:lnTo>
                  <a:pt x="1236380" y="720005"/>
                </a:lnTo>
                <a:lnTo>
                  <a:pt x="0" y="720005"/>
                </a:lnTo>
                <a:lnTo>
                  <a:pt x="0" y="0"/>
                </a:lnTo>
                <a:close/>
              </a:path>
            </a:pathLst>
          </a:custGeom>
          <a:blipFill>
            <a:blip r:embed="rId5">
              <a:extLst>
                <a:ext uri="{96DAC541-7B7A-43D3-8B79-37D633B846F1}">
                  <asvg:svgBlip xmlns:asvg="http://schemas.microsoft.com/office/drawing/2016/SVG/main" r:embed="rId6"/>
                </a:ext>
              </a:extLst>
            </a:blip>
            <a:stretch>
              <a:fillRect l="-173753" t="0" r="0" b="0"/>
            </a:stretch>
          </a:blipFill>
        </p:spPr>
      </p:sp>
      <p:sp>
        <p:nvSpPr>
          <p:cNvPr name="Freeform 10" id="10"/>
          <p:cNvSpPr/>
          <p:nvPr/>
        </p:nvSpPr>
        <p:spPr>
          <a:xfrm flipH="true" flipV="false" rot="0">
            <a:off x="3909819" y="2163214"/>
            <a:ext cx="1304410" cy="759622"/>
          </a:xfrm>
          <a:custGeom>
            <a:avLst/>
            <a:gdLst/>
            <a:ahLst/>
            <a:cxnLst/>
            <a:rect r="r" b="b" t="t" l="l"/>
            <a:pathLst>
              <a:path h="759622" w="1304410">
                <a:moveTo>
                  <a:pt x="1304410" y="0"/>
                </a:moveTo>
                <a:lnTo>
                  <a:pt x="0" y="0"/>
                </a:lnTo>
                <a:lnTo>
                  <a:pt x="0" y="759622"/>
                </a:lnTo>
                <a:lnTo>
                  <a:pt x="1304410" y="759622"/>
                </a:lnTo>
                <a:lnTo>
                  <a:pt x="1304410" y="0"/>
                </a:lnTo>
                <a:close/>
              </a:path>
            </a:pathLst>
          </a:custGeom>
          <a:blipFill>
            <a:blip r:embed="rId5">
              <a:extLst>
                <a:ext uri="{96DAC541-7B7A-43D3-8B79-37D633B846F1}">
                  <asvg:svgBlip xmlns:asvg="http://schemas.microsoft.com/office/drawing/2016/SVG/main" r:embed="rId6"/>
                </a:ext>
              </a:extLst>
            </a:blip>
            <a:stretch>
              <a:fillRect l="-173753" t="0" r="0" b="0"/>
            </a:stretch>
          </a:blipFill>
        </p:spPr>
      </p:sp>
      <p:sp>
        <p:nvSpPr>
          <p:cNvPr name="TextBox 11" id="11"/>
          <p:cNvSpPr txBox="true"/>
          <p:nvPr/>
        </p:nvSpPr>
        <p:spPr>
          <a:xfrm rot="0">
            <a:off x="2811414" y="3514725"/>
            <a:ext cx="12176930" cy="5743575"/>
          </a:xfrm>
          <a:prstGeom prst="rect">
            <a:avLst/>
          </a:prstGeom>
        </p:spPr>
        <p:txBody>
          <a:bodyPr anchor="t" rtlCol="false" tIns="0" lIns="0" bIns="0" rIns="0">
            <a:spAutoFit/>
          </a:bodyPr>
          <a:lstStyle/>
          <a:p>
            <a:pPr algn="l">
              <a:lnSpc>
                <a:spcPts val="3240"/>
              </a:lnSpc>
            </a:pPr>
            <a:r>
              <a:rPr lang="en-US" sz="2700" spc="25">
                <a:solidFill>
                  <a:srgbClr val="000000"/>
                </a:solidFill>
                <a:latin typeface="TT Rounds Condensed Bold"/>
                <a:ea typeface="TT Rounds Condensed Bold"/>
                <a:cs typeface="TT Rounds Condensed Bold"/>
                <a:sym typeface="TT Rounds Condensed Bold"/>
              </a:rPr>
              <a:t>Charts</a:t>
            </a:r>
          </a:p>
          <a:p>
            <a:pPr algn="l" marL="488632" indent="-244316" lvl="1">
              <a:lnSpc>
                <a:spcPts val="3240"/>
              </a:lnSpc>
              <a:buFont typeface="Arial"/>
              <a:buChar char="•"/>
            </a:pPr>
            <a:r>
              <a:rPr lang="en-US" sz="2700" spc="25">
                <a:solidFill>
                  <a:srgbClr val="000000"/>
                </a:solidFill>
                <a:latin typeface="TT Rounds Condensed Bold"/>
                <a:ea typeface="TT Rounds Condensed Bold"/>
                <a:cs typeface="TT Rounds Condensed Bold"/>
                <a:sym typeface="TT Rounds Condensed Bold"/>
              </a:rPr>
              <a:t>Purpose</a:t>
            </a:r>
            <a:r>
              <a:rPr lang="en-US" sz="2700" spc="25">
                <a:solidFill>
                  <a:srgbClr val="000000"/>
                </a:solidFill>
                <a:latin typeface="TT Rounds Condensed"/>
                <a:ea typeface="TT Rounds Condensed"/>
                <a:cs typeface="TT Rounds Condensed"/>
                <a:sym typeface="TT Rounds Condensed"/>
              </a:rPr>
              <a:t>: To visualize the data in an easily interpretable format, making trends and patterns more apparent.</a:t>
            </a:r>
          </a:p>
          <a:p>
            <a:pPr algn="l" marL="488632" indent="-244316" lvl="1">
              <a:lnSpc>
                <a:spcPts val="3240"/>
              </a:lnSpc>
              <a:buFont typeface="Arial"/>
              <a:buChar char="•"/>
            </a:pPr>
            <a:r>
              <a:rPr lang="en-US" sz="2700" spc="25">
                <a:solidFill>
                  <a:srgbClr val="000000"/>
                </a:solidFill>
                <a:latin typeface="TT Rounds Condensed Bold"/>
                <a:ea typeface="TT Rounds Condensed Bold"/>
                <a:cs typeface="TT Rounds Condensed Bold"/>
                <a:sym typeface="TT Rounds Condensed Bold"/>
              </a:rPr>
              <a:t>Implementation</a:t>
            </a:r>
            <a:r>
              <a:rPr lang="en-US" sz="2700" spc="25">
                <a:solidFill>
                  <a:srgbClr val="000000"/>
                </a:solidFill>
                <a:latin typeface="TT Rounds Condensed"/>
                <a:ea typeface="TT Rounds Condensed"/>
                <a:cs typeface="TT Rounds Condensed"/>
                <a:sym typeface="TT Rounds Condensed"/>
              </a:rPr>
              <a:t>: Various types of charts (e.g., bar charts, line charts, pie charts) will be created based on the pivot table outputs. For instance, a line chart could show the trend of an employee’s productivity over time, while a bar chart could compare performance across different departments.</a:t>
            </a:r>
          </a:p>
          <a:p>
            <a:pPr algn="l" marL="488632" indent="-244316" lvl="1">
              <a:lnSpc>
                <a:spcPts val="3240"/>
              </a:lnSpc>
            </a:pPr>
            <a:r>
              <a:rPr lang="en-US" sz="2700" spc="25">
                <a:solidFill>
                  <a:srgbClr val="000000"/>
                </a:solidFill>
                <a:latin typeface="TT Rounds Condensed Bold"/>
                <a:ea typeface="TT Rounds Condensed Bold"/>
                <a:cs typeface="TT Rounds Condensed Bold"/>
                <a:sym typeface="TT Rounds Condensed Bold"/>
              </a:rPr>
              <a:t>4. Conditional Formatting</a:t>
            </a:r>
          </a:p>
          <a:p>
            <a:pPr algn="l" marL="488632" indent="-244316" lvl="1">
              <a:lnSpc>
                <a:spcPts val="3240"/>
              </a:lnSpc>
              <a:buFont typeface="Arial"/>
              <a:buChar char="•"/>
            </a:pPr>
            <a:r>
              <a:rPr lang="en-US" sz="2700" spc="25">
                <a:solidFill>
                  <a:srgbClr val="000000"/>
                </a:solidFill>
                <a:latin typeface="TT Rounds Condensed Bold"/>
                <a:ea typeface="TT Rounds Condensed Bold"/>
                <a:cs typeface="TT Rounds Condensed Bold"/>
                <a:sym typeface="TT Rounds Condensed Bold"/>
              </a:rPr>
              <a:t>Purpose</a:t>
            </a:r>
            <a:r>
              <a:rPr lang="en-US" sz="2700" spc="25">
                <a:solidFill>
                  <a:srgbClr val="000000"/>
                </a:solidFill>
                <a:latin typeface="TT Rounds Condensed"/>
                <a:ea typeface="TT Rounds Condensed"/>
                <a:cs typeface="TT Rounds Condensed"/>
                <a:sym typeface="TT Rounds Condensed"/>
              </a:rPr>
              <a:t>: To highlight specific data points that meet certain conditions, making it easier to spot trends, outliers, or areas of concern.</a:t>
            </a:r>
          </a:p>
          <a:p>
            <a:pPr algn="l" marL="488632" indent="-244316" lvl="1">
              <a:lnSpc>
                <a:spcPts val="3240"/>
              </a:lnSpc>
              <a:buFont typeface="Arial"/>
              <a:buChar char="•"/>
            </a:pPr>
            <a:r>
              <a:rPr lang="en-US" sz="2700" spc="25">
                <a:solidFill>
                  <a:srgbClr val="000000"/>
                </a:solidFill>
                <a:latin typeface="TT Rounds Condensed Bold"/>
                <a:ea typeface="TT Rounds Condensed Bold"/>
                <a:cs typeface="TT Rounds Condensed Bold"/>
                <a:sym typeface="TT Rounds Condensed Bold"/>
              </a:rPr>
              <a:t>Implementation</a:t>
            </a:r>
            <a:r>
              <a:rPr lang="en-US" sz="2700" spc="25">
                <a:solidFill>
                  <a:srgbClr val="000000"/>
                </a:solidFill>
                <a:latin typeface="TT Rounds Condensed"/>
                <a:ea typeface="TT Rounds Condensed"/>
                <a:cs typeface="TT Rounds Condensed"/>
                <a:sym typeface="TT Rounds Condensed"/>
              </a:rPr>
              <a:t>: Conditional formatting will be applied to cells based on rules, such as highlighting cells in red if an employee’s performance falls below a certain threshold, or in green if targets are exceeded. This immediate visual cue helps in quickly identifying critical areas needing attention.</a:t>
            </a:r>
          </a:p>
        </p:txBody>
      </p:sp>
      <p:sp>
        <p:nvSpPr>
          <p:cNvPr name="TextBox 12" id="12"/>
          <p:cNvSpPr txBox="true"/>
          <p:nvPr/>
        </p:nvSpPr>
        <p:spPr>
          <a:xfrm rot="0">
            <a:off x="6426447" y="1957706"/>
            <a:ext cx="561384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ea typeface="Canva Sans Bold"/>
                <a:cs typeface="Canva Sans Bold"/>
                <a:sym typeface="Canva Sans Bold"/>
              </a:rPr>
              <a:t>Modeling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pic>
        <p:nvPicPr>
          <p:cNvPr name="Picture 7" id="7"/>
          <p:cNvPicPr>
            <a:picLocks noChangeAspect="true"/>
          </p:cNvPicPr>
          <p:nvPr/>
        </p:nvPicPr>
        <p:blipFill>
          <a:blip r:embed="rId4"/>
          <a:stretch>
            <a:fillRect/>
          </a:stretch>
        </p:blipFill>
        <p:spPr>
          <a:xfrm rot="0">
            <a:off x="9745052" y="1625414"/>
            <a:ext cx="6124886" cy="7519264"/>
          </a:xfrm>
          <a:prstGeom prst="rect">
            <a:avLst/>
          </a:prstGeom>
        </p:spPr>
      </p:pic>
      <p:sp>
        <p:nvSpPr>
          <p:cNvPr name="TextBox 8" id="8"/>
          <p:cNvSpPr txBox="true"/>
          <p:nvPr/>
        </p:nvSpPr>
        <p:spPr>
          <a:xfrm rot="0">
            <a:off x="3150478" y="2379740"/>
            <a:ext cx="6632680" cy="1813073"/>
          </a:xfrm>
          <a:prstGeom prst="rect">
            <a:avLst/>
          </a:prstGeom>
        </p:spPr>
        <p:txBody>
          <a:bodyPr anchor="t" rtlCol="false" tIns="0" lIns="0" bIns="0" rIns="0">
            <a:spAutoFit/>
          </a:bodyPr>
          <a:lstStyle/>
          <a:p>
            <a:pPr algn="l">
              <a:lnSpc>
                <a:spcPts val="13374"/>
              </a:lnSpc>
            </a:pPr>
            <a:r>
              <a:rPr lang="en-US" sz="13647">
                <a:solidFill>
                  <a:srgbClr val="F3F1DB"/>
                </a:solidFill>
                <a:latin typeface="Obra Letra Bold"/>
                <a:ea typeface="Obra Letra Bold"/>
                <a:cs typeface="Obra Letra Bold"/>
                <a:sym typeface="Obra Letra Bold"/>
              </a:rPr>
              <a:t>Results</a:t>
            </a:r>
          </a:p>
        </p:txBody>
      </p:sp>
      <p:sp>
        <p:nvSpPr>
          <p:cNvPr name="Freeform 9" id="9"/>
          <p:cNvSpPr/>
          <p:nvPr/>
        </p:nvSpPr>
        <p:spPr>
          <a:xfrm flipH="false" flipV="false" rot="0">
            <a:off x="6182136" y="4135663"/>
            <a:ext cx="2216279" cy="471463"/>
          </a:xfrm>
          <a:custGeom>
            <a:avLst/>
            <a:gdLst/>
            <a:ahLst/>
            <a:cxnLst/>
            <a:rect r="r" b="b" t="t" l="l"/>
            <a:pathLst>
              <a:path h="471463" w="2216279">
                <a:moveTo>
                  <a:pt x="0" y="0"/>
                </a:moveTo>
                <a:lnTo>
                  <a:pt x="2216279" y="0"/>
                </a:lnTo>
                <a:lnTo>
                  <a:pt x="2216279" y="471463"/>
                </a:lnTo>
                <a:lnTo>
                  <a:pt x="0" y="471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true" rot="-10800000">
            <a:off x="3150478" y="4135663"/>
            <a:ext cx="2216279" cy="471463"/>
          </a:xfrm>
          <a:custGeom>
            <a:avLst/>
            <a:gdLst/>
            <a:ahLst/>
            <a:cxnLst/>
            <a:rect r="r" b="b" t="t" l="l"/>
            <a:pathLst>
              <a:path h="471463" w="2216279">
                <a:moveTo>
                  <a:pt x="0" y="471463"/>
                </a:moveTo>
                <a:lnTo>
                  <a:pt x="2216280" y="471463"/>
                </a:lnTo>
                <a:lnTo>
                  <a:pt x="2216280" y="0"/>
                </a:lnTo>
                <a:lnTo>
                  <a:pt x="0" y="0"/>
                </a:lnTo>
                <a:lnTo>
                  <a:pt x="0" y="47146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5400000">
            <a:off x="5382345" y="4001754"/>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2" id="12"/>
          <p:cNvSpPr/>
          <p:nvPr/>
        </p:nvSpPr>
        <p:spPr>
          <a:xfrm flipH="true" flipV="false" rot="-1607719">
            <a:off x="-2027260" y="6726104"/>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9"/>
            <a:stretch>
              <a:fillRect l="0" t="0" r="0" b="0"/>
            </a:stretch>
          </a:blipFill>
        </p:spPr>
      </p:sp>
      <p:grpSp>
        <p:nvGrpSpPr>
          <p:cNvPr name="Group 13" id="13"/>
          <p:cNvGrpSpPr/>
          <p:nvPr/>
        </p:nvGrpSpPr>
        <p:grpSpPr>
          <a:xfrm rot="-10622443">
            <a:off x="15051061" y="73481"/>
            <a:ext cx="2920516" cy="2859425"/>
            <a:chOff x="0" y="0"/>
            <a:chExt cx="3894022" cy="3812567"/>
          </a:xfrm>
        </p:grpSpPr>
        <p:sp>
          <p:nvSpPr>
            <p:cNvPr name="Freeform 14" id="14"/>
            <p:cNvSpPr/>
            <p:nvPr/>
          </p:nvSpPr>
          <p:spPr>
            <a:xfrm flipH="false" flipV="false" rot="-3636955">
              <a:off x="585943" y="438232"/>
              <a:ext cx="2722136" cy="2936103"/>
            </a:xfrm>
            <a:custGeom>
              <a:avLst/>
              <a:gdLst/>
              <a:ahLst/>
              <a:cxnLst/>
              <a:rect r="r" b="b" t="t" l="l"/>
              <a:pathLst>
                <a:path h="2936103" w="2722136">
                  <a:moveTo>
                    <a:pt x="0" y="0"/>
                  </a:moveTo>
                  <a:lnTo>
                    <a:pt x="2722136" y="0"/>
                  </a:lnTo>
                  <a:lnTo>
                    <a:pt x="2722136" y="2936103"/>
                  </a:lnTo>
                  <a:lnTo>
                    <a:pt x="0" y="2936103"/>
                  </a:lnTo>
                  <a:lnTo>
                    <a:pt x="0" y="0"/>
                  </a:lnTo>
                  <a:close/>
                </a:path>
              </a:pathLst>
            </a:custGeom>
            <a:blipFill>
              <a:blip r:embed="rId10"/>
              <a:stretch>
                <a:fillRect l="0" t="0" r="0" b="0"/>
              </a:stretch>
            </a:blipFill>
          </p:spPr>
        </p:sp>
        <p:sp>
          <p:nvSpPr>
            <p:cNvPr name="Freeform 15" id="15"/>
            <p:cNvSpPr/>
            <p:nvPr/>
          </p:nvSpPr>
          <p:spPr>
            <a:xfrm flipH="false" flipV="false" rot="0">
              <a:off x="808524" y="962727"/>
              <a:ext cx="1993485" cy="2000989"/>
            </a:xfrm>
            <a:custGeom>
              <a:avLst/>
              <a:gdLst/>
              <a:ahLst/>
              <a:cxnLst/>
              <a:rect r="r" b="b" t="t" l="l"/>
              <a:pathLst>
                <a:path h="2000989" w="1993485">
                  <a:moveTo>
                    <a:pt x="0" y="0"/>
                  </a:moveTo>
                  <a:lnTo>
                    <a:pt x="1993486" y="0"/>
                  </a:lnTo>
                  <a:lnTo>
                    <a:pt x="1993486" y="2000989"/>
                  </a:lnTo>
                  <a:lnTo>
                    <a:pt x="0" y="20009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337368" y="1466048"/>
              <a:ext cx="2328891" cy="1167356"/>
            </a:xfrm>
            <a:custGeom>
              <a:avLst/>
              <a:gdLst/>
              <a:ahLst/>
              <a:cxnLst/>
              <a:rect r="r" b="b" t="t" l="l"/>
              <a:pathLst>
                <a:path h="1167356" w="2328891">
                  <a:moveTo>
                    <a:pt x="0" y="0"/>
                  </a:moveTo>
                  <a:lnTo>
                    <a:pt x="2328890" y="0"/>
                  </a:lnTo>
                  <a:lnTo>
                    <a:pt x="2328890" y="1167356"/>
                  </a:lnTo>
                  <a:lnTo>
                    <a:pt x="0" y="1167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pic>
        <p:nvPicPr>
          <p:cNvPr name="Picture 17" id="17"/>
          <p:cNvPicPr>
            <a:picLocks noChangeAspect="true"/>
          </p:cNvPicPr>
          <p:nvPr/>
        </p:nvPicPr>
        <p:blipFill>
          <a:blip r:embed="rId15"/>
          <a:stretch>
            <a:fillRect/>
          </a:stretch>
        </p:blipFill>
        <p:spPr>
          <a:xfrm rot="0">
            <a:off x="1843100" y="4479782"/>
            <a:ext cx="7964618" cy="4431612"/>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54468" y="599614"/>
            <a:ext cx="12519703" cy="9378395"/>
          </a:xfrm>
          <a:custGeom>
            <a:avLst/>
            <a:gdLst/>
            <a:ahLst/>
            <a:cxnLst/>
            <a:rect r="r" b="b" t="t" l="l"/>
            <a:pathLst>
              <a:path h="9378395" w="12519703">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3901450">
            <a:off x="13846173" y="7566319"/>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Freeform 9" id="9"/>
          <p:cNvSpPr/>
          <p:nvPr/>
        </p:nvSpPr>
        <p:spPr>
          <a:xfrm flipH="true" flipV="false" rot="-8555375">
            <a:off x="13952307" y="-2785349"/>
            <a:ext cx="5428145" cy="6401743"/>
          </a:xfrm>
          <a:custGeom>
            <a:avLst/>
            <a:gdLst/>
            <a:ahLst/>
            <a:cxnLst/>
            <a:rect r="r" b="b" t="t" l="l"/>
            <a:pathLst>
              <a:path h="6401743" w="5428145">
                <a:moveTo>
                  <a:pt x="5428144" y="0"/>
                </a:moveTo>
                <a:lnTo>
                  <a:pt x="0" y="0"/>
                </a:lnTo>
                <a:lnTo>
                  <a:pt x="0" y="6401744"/>
                </a:lnTo>
                <a:lnTo>
                  <a:pt x="5428144" y="6401744"/>
                </a:lnTo>
                <a:lnTo>
                  <a:pt x="5428144" y="0"/>
                </a:lnTo>
                <a:close/>
              </a:path>
            </a:pathLst>
          </a:custGeom>
          <a:blipFill>
            <a:blip r:embed="rId7"/>
            <a:stretch>
              <a:fillRect l="0" t="0" r="0" b="0"/>
            </a:stretch>
          </a:blipFill>
        </p:spPr>
      </p:sp>
      <p:sp>
        <p:nvSpPr>
          <p:cNvPr name="Freeform 10" id="10"/>
          <p:cNvSpPr/>
          <p:nvPr/>
        </p:nvSpPr>
        <p:spPr>
          <a:xfrm flipH="false" flipV="false" rot="0">
            <a:off x="10374084" y="1939680"/>
            <a:ext cx="3638549" cy="774019"/>
          </a:xfrm>
          <a:custGeom>
            <a:avLst/>
            <a:gdLst/>
            <a:ahLst/>
            <a:cxnLst/>
            <a:rect r="r" b="b" t="t" l="l"/>
            <a:pathLst>
              <a:path h="774019" w="3638549">
                <a:moveTo>
                  <a:pt x="0" y="0"/>
                </a:moveTo>
                <a:lnTo>
                  <a:pt x="3638550" y="0"/>
                </a:lnTo>
                <a:lnTo>
                  <a:pt x="3638550" y="774018"/>
                </a:lnTo>
                <a:lnTo>
                  <a:pt x="0" y="774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true" rot="-10800000">
            <a:off x="4403048" y="1939680"/>
            <a:ext cx="3638549" cy="774019"/>
          </a:xfrm>
          <a:custGeom>
            <a:avLst/>
            <a:gdLst/>
            <a:ahLst/>
            <a:cxnLst/>
            <a:rect r="r" b="b" t="t" l="l"/>
            <a:pathLst>
              <a:path h="774019" w="3638549">
                <a:moveTo>
                  <a:pt x="0" y="774018"/>
                </a:moveTo>
                <a:lnTo>
                  <a:pt x="3638549" y="774018"/>
                </a:lnTo>
                <a:lnTo>
                  <a:pt x="3638549" y="0"/>
                </a:lnTo>
                <a:lnTo>
                  <a:pt x="0" y="0"/>
                </a:lnTo>
                <a:lnTo>
                  <a:pt x="0" y="77401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1318415">
            <a:off x="-542780" y="6057428"/>
            <a:ext cx="5428145" cy="6401743"/>
          </a:xfrm>
          <a:custGeom>
            <a:avLst/>
            <a:gdLst/>
            <a:ahLst/>
            <a:cxnLst/>
            <a:rect r="r" b="b" t="t" l="l"/>
            <a:pathLst>
              <a:path h="6401743" w="5428145">
                <a:moveTo>
                  <a:pt x="5428145" y="0"/>
                </a:moveTo>
                <a:lnTo>
                  <a:pt x="0" y="0"/>
                </a:lnTo>
                <a:lnTo>
                  <a:pt x="0" y="6401744"/>
                </a:lnTo>
                <a:lnTo>
                  <a:pt x="5428145" y="6401744"/>
                </a:lnTo>
                <a:lnTo>
                  <a:pt x="5428145" y="0"/>
                </a:lnTo>
                <a:close/>
              </a:path>
            </a:pathLst>
          </a:custGeom>
          <a:blipFill>
            <a:blip r:embed="rId7"/>
            <a:stretch>
              <a:fillRect l="0" t="0" r="0" b="0"/>
            </a:stretch>
          </a:blipFill>
        </p:spPr>
      </p:sp>
      <p:sp>
        <p:nvSpPr>
          <p:cNvPr name="Freeform 13" id="13"/>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4" id="14"/>
          <p:cNvSpPr/>
          <p:nvPr/>
        </p:nvSpPr>
        <p:spPr>
          <a:xfrm flipH="false" flipV="false" rot="-7467844">
            <a:off x="1911345" y="354652"/>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Freeform 15" id="15"/>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6" id="16"/>
          <p:cNvSpPr/>
          <p:nvPr/>
        </p:nvSpPr>
        <p:spPr>
          <a:xfrm flipH="false" flipV="false" rot="0">
            <a:off x="1028700" y="3151912"/>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7" id="17"/>
          <p:cNvSpPr/>
          <p:nvPr/>
        </p:nvSpPr>
        <p:spPr>
          <a:xfrm flipH="false" flipV="false" rot="0">
            <a:off x="1654792" y="4467875"/>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TextBox 18" id="18"/>
          <p:cNvSpPr txBox="true"/>
          <p:nvPr/>
        </p:nvSpPr>
        <p:spPr>
          <a:xfrm rot="0">
            <a:off x="3690828" y="4458350"/>
            <a:ext cx="10906345" cy="3247622"/>
          </a:xfrm>
          <a:prstGeom prst="rect">
            <a:avLst/>
          </a:prstGeom>
        </p:spPr>
        <p:txBody>
          <a:bodyPr anchor="t" rtlCol="false" tIns="0" lIns="0" bIns="0" rIns="0">
            <a:spAutoFit/>
          </a:bodyPr>
          <a:lstStyle/>
          <a:p>
            <a:pPr algn="just">
              <a:lnSpc>
                <a:spcPts val="2846"/>
              </a:lnSpc>
            </a:pPr>
            <a:r>
              <a:rPr lang="en-US" sz="2371" spc="22">
                <a:solidFill>
                  <a:srgbClr val="000000"/>
                </a:solidFill>
                <a:latin typeface="TT Rounds Condensed"/>
                <a:ea typeface="TT Rounds Condensed"/>
                <a:cs typeface="TT Rounds Condensed"/>
                <a:sym typeface="TT Rounds Condensed"/>
              </a:rPr>
              <a:t>The "Employee Performance Analysis Using Excel" project provides a robust and user-friendly solution for evaluating and managing employee performance. By leveraging Excel's powerful tools—such as filtering, pivot tables, charts, and conditional formatting—the project transforms raw performance data into actionable insights. The resulting interactive dashboards and customizable reports empower managers to make data-driven decisions, optimize workforce productivity, and foster continuous improvement across the organization. This solution not only streamlines performance management but also offers a cost-effective, scalable approach to enhancing overall organizational efficiency.</a:t>
            </a:r>
          </a:p>
        </p:txBody>
      </p:sp>
      <p:sp>
        <p:nvSpPr>
          <p:cNvPr name="TextBox 19" id="19"/>
          <p:cNvSpPr txBox="true"/>
          <p:nvPr/>
        </p:nvSpPr>
        <p:spPr>
          <a:xfrm rot="0">
            <a:off x="5684240" y="2901331"/>
            <a:ext cx="641250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ea typeface="Canva Sans Bold"/>
                <a:cs typeface="Canva Sans Bold"/>
                <a:sym typeface="Canva Sans Bold"/>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922672" y="599614"/>
            <a:ext cx="12364270" cy="9261962"/>
          </a:xfrm>
          <a:custGeom>
            <a:avLst/>
            <a:gdLst/>
            <a:ahLst/>
            <a:cxnLst/>
            <a:rect r="r" b="b" t="t" l="l"/>
            <a:pathLst>
              <a:path h="9261962" w="12364270">
                <a:moveTo>
                  <a:pt x="0" y="0"/>
                </a:moveTo>
                <a:lnTo>
                  <a:pt x="12364270" y="0"/>
                </a:lnTo>
                <a:lnTo>
                  <a:pt x="12364270" y="9261962"/>
                </a:lnTo>
                <a:lnTo>
                  <a:pt x="0" y="9261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0">
            <a:off x="10693732" y="2072720"/>
            <a:ext cx="2454707" cy="522183"/>
          </a:xfrm>
          <a:custGeom>
            <a:avLst/>
            <a:gdLst/>
            <a:ahLst/>
            <a:cxnLst/>
            <a:rect r="r" b="b" t="t" l="l"/>
            <a:pathLst>
              <a:path h="522183" w="2454707">
                <a:moveTo>
                  <a:pt x="0" y="0"/>
                </a:moveTo>
                <a:lnTo>
                  <a:pt x="2454707" y="0"/>
                </a:lnTo>
                <a:lnTo>
                  <a:pt x="2454707" y="522183"/>
                </a:lnTo>
                <a:lnTo>
                  <a:pt x="0" y="522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true" rot="-10800000">
            <a:off x="4857693" y="2013818"/>
            <a:ext cx="2731595" cy="581085"/>
          </a:xfrm>
          <a:custGeom>
            <a:avLst/>
            <a:gdLst/>
            <a:ahLst/>
            <a:cxnLst/>
            <a:rect r="r" b="b" t="t" l="l"/>
            <a:pathLst>
              <a:path h="581085" w="2731595">
                <a:moveTo>
                  <a:pt x="0" y="581085"/>
                </a:moveTo>
                <a:lnTo>
                  <a:pt x="2731595" y="581085"/>
                </a:lnTo>
                <a:lnTo>
                  <a:pt x="2731595" y="0"/>
                </a:lnTo>
                <a:lnTo>
                  <a:pt x="0" y="0"/>
                </a:lnTo>
                <a:lnTo>
                  <a:pt x="0" y="58108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95610" y="6033532"/>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8"/>
            <a:stretch>
              <a:fillRect l="0" t="0" r="0" b="0"/>
            </a:stretch>
          </a:blipFill>
        </p:spPr>
      </p:sp>
      <p:sp>
        <p:nvSpPr>
          <p:cNvPr name="Freeform 11" id="11"/>
          <p:cNvSpPr/>
          <p:nvPr/>
        </p:nvSpPr>
        <p:spPr>
          <a:xfrm flipH="true" flipV="false" rot="-9606859">
            <a:off x="14738055" y="-3515186"/>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8"/>
            <a:stretch>
              <a:fillRect l="0" t="0" r="0" b="0"/>
            </a:stretch>
          </a:blipFill>
        </p:spPr>
      </p:sp>
      <p:sp>
        <p:nvSpPr>
          <p:cNvPr name="Freeform 12" id="12"/>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3" id="13"/>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4" id="14"/>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5" id="15"/>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grpSp>
        <p:nvGrpSpPr>
          <p:cNvPr name="Group 16" id="16"/>
          <p:cNvGrpSpPr/>
          <p:nvPr/>
        </p:nvGrpSpPr>
        <p:grpSpPr>
          <a:xfrm rot="0">
            <a:off x="1931042" y="1028700"/>
            <a:ext cx="2926652" cy="2865432"/>
            <a:chOff x="0" y="0"/>
            <a:chExt cx="3902202" cy="3820576"/>
          </a:xfrm>
        </p:grpSpPr>
        <p:sp>
          <p:nvSpPr>
            <p:cNvPr name="Freeform 17" id="17"/>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11"/>
              <a:stretch>
                <a:fillRect l="0" t="0" r="0" b="0"/>
              </a:stretch>
            </a:blipFill>
          </p:spPr>
        </p:sp>
        <p:sp>
          <p:nvSpPr>
            <p:cNvPr name="Freeform 18" id="18"/>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20" id="20"/>
          <p:cNvSpPr txBox="true"/>
          <p:nvPr/>
        </p:nvSpPr>
        <p:spPr>
          <a:xfrm rot="0">
            <a:off x="3600210" y="5155462"/>
            <a:ext cx="12706962" cy="2211735"/>
          </a:xfrm>
          <a:prstGeom prst="rect">
            <a:avLst/>
          </a:prstGeom>
        </p:spPr>
        <p:txBody>
          <a:bodyPr anchor="t" rtlCol="false" tIns="0" lIns="0" bIns="0" rIns="0">
            <a:spAutoFit/>
          </a:bodyPr>
          <a:lstStyle/>
          <a:p>
            <a:pPr algn="l">
              <a:lnSpc>
                <a:spcPts val="7920"/>
              </a:lnSpc>
            </a:pPr>
            <a:r>
              <a:rPr lang="en-US" sz="6600">
                <a:solidFill>
                  <a:srgbClr val="0F0F0F"/>
                </a:solidFill>
                <a:latin typeface="Times New Roman Bold"/>
                <a:ea typeface="Times New Roman Bold"/>
                <a:cs typeface="Times New Roman Bold"/>
                <a:sym typeface="Times New Roman Bold"/>
              </a:rPr>
              <a:t>Employee Performance Analysis using Excel</a:t>
            </a:r>
          </a:p>
        </p:txBody>
      </p:sp>
      <p:sp>
        <p:nvSpPr>
          <p:cNvPr name="TextBox 21" id="21"/>
          <p:cNvSpPr txBox="true"/>
          <p:nvPr/>
        </p:nvSpPr>
        <p:spPr>
          <a:xfrm rot="0">
            <a:off x="5228644" y="3025135"/>
            <a:ext cx="6988175" cy="1566544"/>
          </a:xfrm>
          <a:prstGeom prst="rect">
            <a:avLst/>
          </a:prstGeom>
        </p:spPr>
        <p:txBody>
          <a:bodyPr anchor="t" rtlCol="false" tIns="0" lIns="0" bIns="0" rIns="0">
            <a:spAutoFit/>
          </a:bodyPr>
          <a:lstStyle/>
          <a:p>
            <a:pPr algn="ctr">
              <a:lnSpc>
                <a:spcPts val="12880"/>
              </a:lnSpc>
            </a:pPr>
            <a:r>
              <a:rPr lang="en-US" sz="9200">
                <a:solidFill>
                  <a:srgbClr val="0F0F0F"/>
                </a:solidFill>
                <a:latin typeface="Canva Sans Bold"/>
                <a:ea typeface="Canva Sans Bold"/>
                <a:cs typeface="Canva Sans Bold"/>
                <a:sym typeface="Canva Sans Bold"/>
              </a:rPr>
              <a:t>Project Title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10664829">
            <a:off x="1802671" y="425320"/>
            <a:ext cx="13654553" cy="21642663"/>
          </a:xfrm>
          <a:custGeom>
            <a:avLst/>
            <a:gdLst/>
            <a:ahLst/>
            <a:cxnLst/>
            <a:rect r="r" b="b" t="t" l="l"/>
            <a:pathLst>
              <a:path h="21642663" w="13654553">
                <a:moveTo>
                  <a:pt x="0" y="0"/>
                </a:moveTo>
                <a:lnTo>
                  <a:pt x="13654553" y="0"/>
                </a:lnTo>
                <a:lnTo>
                  <a:pt x="13654553" y="21642663"/>
                </a:lnTo>
                <a:lnTo>
                  <a:pt x="0" y="21642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058271" y="3545512"/>
            <a:ext cx="11536704" cy="1966705"/>
          </a:xfrm>
          <a:prstGeom prst="rect">
            <a:avLst/>
          </a:prstGeom>
        </p:spPr>
        <p:txBody>
          <a:bodyPr anchor="t" rtlCol="false" tIns="0" lIns="0" bIns="0" rIns="0">
            <a:spAutoFit/>
          </a:bodyPr>
          <a:lstStyle/>
          <a:p>
            <a:pPr algn="ctr">
              <a:lnSpc>
                <a:spcPts val="14409"/>
              </a:lnSpc>
            </a:pPr>
            <a:r>
              <a:rPr lang="en-US" sz="14703">
                <a:solidFill>
                  <a:srgbClr val="493423"/>
                </a:solidFill>
                <a:latin typeface="Obra Letra Bold"/>
                <a:ea typeface="Obra Letra Bold"/>
                <a:cs typeface="Obra Letra Bold"/>
                <a:sym typeface="Obra Letra Bold"/>
              </a:rPr>
              <a:t>Agenda</a:t>
            </a:r>
          </a:p>
        </p:txBody>
      </p:sp>
      <p:sp>
        <p:nvSpPr>
          <p:cNvPr name="Freeform 9" id="9"/>
          <p:cNvSpPr/>
          <p:nvPr/>
        </p:nvSpPr>
        <p:spPr>
          <a:xfrm flipH="false" flipV="false" rot="0">
            <a:off x="-914638" y="5059349"/>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grpSp>
        <p:nvGrpSpPr>
          <p:cNvPr name="Group 10" id="10"/>
          <p:cNvGrpSpPr/>
          <p:nvPr/>
        </p:nvGrpSpPr>
        <p:grpSpPr>
          <a:xfrm rot="10284092">
            <a:off x="12816502" y="2639955"/>
            <a:ext cx="3556947" cy="3482543"/>
            <a:chOff x="0" y="0"/>
            <a:chExt cx="4742596" cy="4643390"/>
          </a:xfrm>
        </p:grpSpPr>
        <p:sp>
          <p:nvSpPr>
            <p:cNvPr name="Freeform 11" id="11"/>
            <p:cNvSpPr/>
            <p:nvPr/>
          </p:nvSpPr>
          <p:spPr>
            <a:xfrm flipH="false" flipV="false" rot="-3636955">
              <a:off x="713630" y="533730"/>
              <a:ext cx="3315336" cy="3575930"/>
            </a:xfrm>
            <a:custGeom>
              <a:avLst/>
              <a:gdLst/>
              <a:ahLst/>
              <a:cxnLst/>
              <a:rect r="r" b="b" t="t" l="l"/>
              <a:pathLst>
                <a:path h="3575930" w="3315336">
                  <a:moveTo>
                    <a:pt x="0" y="0"/>
                  </a:moveTo>
                  <a:lnTo>
                    <a:pt x="3315336" y="0"/>
                  </a:lnTo>
                  <a:lnTo>
                    <a:pt x="3315336" y="3575930"/>
                  </a:lnTo>
                  <a:lnTo>
                    <a:pt x="0" y="3575930"/>
                  </a:lnTo>
                  <a:lnTo>
                    <a:pt x="0" y="0"/>
                  </a:lnTo>
                  <a:close/>
                </a:path>
              </a:pathLst>
            </a:custGeom>
            <a:blipFill>
              <a:blip r:embed="rId7"/>
              <a:stretch>
                <a:fillRect l="0" t="0" r="0" b="0"/>
              </a:stretch>
            </a:blipFill>
          </p:spPr>
        </p:sp>
        <p:sp>
          <p:nvSpPr>
            <p:cNvPr name="Freeform 12" id="12"/>
            <p:cNvSpPr/>
            <p:nvPr/>
          </p:nvSpPr>
          <p:spPr>
            <a:xfrm flipH="false" flipV="false" rot="0">
              <a:off x="984716" y="1172521"/>
              <a:ext cx="2427900" cy="2437039"/>
            </a:xfrm>
            <a:custGeom>
              <a:avLst/>
              <a:gdLst/>
              <a:ahLst/>
              <a:cxnLst/>
              <a:rect r="r" b="b" t="t" l="l"/>
              <a:pathLst>
                <a:path h="2437039" w="2427900">
                  <a:moveTo>
                    <a:pt x="0" y="0"/>
                  </a:moveTo>
                  <a:lnTo>
                    <a:pt x="2427899" y="0"/>
                  </a:lnTo>
                  <a:lnTo>
                    <a:pt x="2427899" y="2437039"/>
                  </a:lnTo>
                  <a:lnTo>
                    <a:pt x="0" y="24370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410886" y="1785524"/>
              <a:ext cx="2836396" cy="1421743"/>
            </a:xfrm>
            <a:custGeom>
              <a:avLst/>
              <a:gdLst/>
              <a:ahLst/>
              <a:cxnLst/>
              <a:rect r="r" b="b" t="t" l="l"/>
              <a:pathLst>
                <a:path h="1421743" w="2836396">
                  <a:moveTo>
                    <a:pt x="0" y="0"/>
                  </a:moveTo>
                  <a:lnTo>
                    <a:pt x="2836396" y="0"/>
                  </a:lnTo>
                  <a:lnTo>
                    <a:pt x="2836396" y="1421744"/>
                  </a:lnTo>
                  <a:lnTo>
                    <a:pt x="0" y="1421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14" id="14"/>
          <p:cNvSpPr txBox="true"/>
          <p:nvPr/>
        </p:nvSpPr>
        <p:spPr>
          <a:xfrm rot="0">
            <a:off x="6659227" y="5231662"/>
            <a:ext cx="5651181" cy="5055338"/>
          </a:xfrm>
          <a:prstGeom prst="rect">
            <a:avLst/>
          </a:prstGeom>
        </p:spPr>
        <p:txBody>
          <a:bodyPr anchor="t" rtlCol="false" tIns="0" lIns="0" bIns="0" rIns="0">
            <a:spAutoFit/>
          </a:bodyPr>
          <a:lstStyle/>
          <a:p>
            <a:pPr algn="l">
              <a:lnSpc>
                <a:spcPts val="3869"/>
              </a:lnSpc>
            </a:pPr>
          </a:p>
          <a:p>
            <a:pPr algn="l" marL="583546" indent="-291773" lvl="1">
              <a:lnSpc>
                <a:spcPts val="3869"/>
              </a:lnSpc>
              <a:buAutoNum type="arabicPeriod" startAt="1"/>
            </a:pPr>
            <a:r>
              <a:rPr lang="en-US" sz="3224">
                <a:solidFill>
                  <a:srgbClr val="0D0D0D"/>
                </a:solidFill>
                <a:latin typeface="Times New Roman"/>
                <a:ea typeface="Times New Roman"/>
                <a:cs typeface="Times New Roman"/>
                <a:sym typeface="Times New Roman"/>
              </a:rPr>
              <a:t>Problem Statement</a:t>
            </a:r>
          </a:p>
          <a:p>
            <a:pPr algn="l" marL="583546" indent="-291773" lvl="1">
              <a:lnSpc>
                <a:spcPts val="3869"/>
              </a:lnSpc>
              <a:buAutoNum type="arabicPeriod" startAt="1"/>
            </a:pPr>
            <a:r>
              <a:rPr lang="en-US" sz="3224">
                <a:solidFill>
                  <a:srgbClr val="0D0D0D"/>
                </a:solidFill>
                <a:latin typeface="Times New Roman"/>
                <a:ea typeface="Times New Roman"/>
                <a:cs typeface="Times New Roman"/>
                <a:sym typeface="Times New Roman"/>
              </a:rPr>
              <a:t>Project Overview</a:t>
            </a:r>
          </a:p>
          <a:p>
            <a:pPr algn="l" marL="583546" indent="-291773" lvl="1">
              <a:lnSpc>
                <a:spcPts val="3869"/>
              </a:lnSpc>
              <a:buAutoNum type="arabicPeriod" startAt="1"/>
            </a:pPr>
            <a:r>
              <a:rPr lang="en-US" sz="3224">
                <a:solidFill>
                  <a:srgbClr val="0D0D0D"/>
                </a:solidFill>
                <a:latin typeface="Times New Roman"/>
                <a:ea typeface="Times New Roman"/>
                <a:cs typeface="Times New Roman"/>
                <a:sym typeface="Times New Roman"/>
              </a:rPr>
              <a:t>End Users</a:t>
            </a:r>
          </a:p>
          <a:p>
            <a:pPr algn="l" marL="583546" indent="-291773" lvl="1">
              <a:lnSpc>
                <a:spcPts val="3869"/>
              </a:lnSpc>
              <a:buAutoNum type="arabicPeriod" startAt="1"/>
            </a:pPr>
            <a:r>
              <a:rPr lang="en-US" sz="3224">
                <a:solidFill>
                  <a:srgbClr val="0D0D0D"/>
                </a:solidFill>
                <a:latin typeface="Times New Roman"/>
                <a:ea typeface="Times New Roman"/>
                <a:cs typeface="Times New Roman"/>
                <a:sym typeface="Times New Roman"/>
              </a:rPr>
              <a:t>Our Solution and Proposition</a:t>
            </a:r>
          </a:p>
          <a:p>
            <a:pPr algn="l" marL="583546" indent="-291773" lvl="1">
              <a:lnSpc>
                <a:spcPts val="3869"/>
              </a:lnSpc>
              <a:buAutoNum type="arabicPeriod" startAt="1"/>
            </a:pPr>
            <a:r>
              <a:rPr lang="en-US" sz="3224">
                <a:solidFill>
                  <a:srgbClr val="0D0D0D"/>
                </a:solidFill>
                <a:latin typeface="Times New Roman"/>
                <a:ea typeface="Times New Roman"/>
                <a:cs typeface="Times New Roman"/>
                <a:sym typeface="Times New Roman"/>
              </a:rPr>
              <a:t>Dataset Description</a:t>
            </a:r>
          </a:p>
          <a:p>
            <a:pPr algn="l" marL="583546" indent="-291773" lvl="1">
              <a:lnSpc>
                <a:spcPts val="3869"/>
              </a:lnSpc>
              <a:buAutoNum type="arabicPeriod" startAt="1"/>
            </a:pPr>
            <a:r>
              <a:rPr lang="en-US" sz="3224">
                <a:solidFill>
                  <a:srgbClr val="0D0D0D"/>
                </a:solidFill>
                <a:latin typeface="Times New Roman"/>
                <a:ea typeface="Times New Roman"/>
                <a:cs typeface="Times New Roman"/>
                <a:sym typeface="Times New Roman"/>
              </a:rPr>
              <a:t>Modelling Approach</a:t>
            </a:r>
          </a:p>
          <a:p>
            <a:pPr algn="l" marL="583546" indent="-291773" lvl="1">
              <a:lnSpc>
                <a:spcPts val="3869"/>
              </a:lnSpc>
              <a:buAutoNum type="arabicPeriod" startAt="1"/>
            </a:pPr>
            <a:r>
              <a:rPr lang="en-US" sz="3224">
                <a:solidFill>
                  <a:srgbClr val="0D0D0D"/>
                </a:solidFill>
                <a:latin typeface="Times New Roman"/>
                <a:ea typeface="Times New Roman"/>
                <a:cs typeface="Times New Roman"/>
                <a:sym typeface="Times New Roman"/>
              </a:rPr>
              <a:t>Results and Discussion</a:t>
            </a:r>
          </a:p>
          <a:p>
            <a:pPr algn="l" marL="583546" indent="-291773" lvl="1">
              <a:lnSpc>
                <a:spcPts val="3869"/>
              </a:lnSpc>
              <a:buAutoNum type="arabicPeriod" startAt="1"/>
            </a:pPr>
            <a:r>
              <a:rPr lang="en-US" sz="3224">
                <a:solidFill>
                  <a:srgbClr val="0D0D0D"/>
                </a:solidFill>
                <a:latin typeface="Times New Roman"/>
                <a:ea typeface="Times New Roman"/>
                <a:cs typeface="Times New Roman"/>
                <a:sym typeface="Times New Roman"/>
              </a:rPr>
              <a:t>Conclusion</a:t>
            </a:r>
          </a:p>
          <a:p>
            <a:pPr algn="l" marL="583546" indent="-291773" lvl="1">
              <a:lnSpc>
                <a:spcPts val="386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5" id="5"/>
          <p:cNvSpPr/>
          <p:nvPr/>
        </p:nvSpPr>
        <p:spPr>
          <a:xfrm flipH="false" flipV="false" rot="0">
            <a:off x="2836385" y="649745"/>
            <a:ext cx="12355869" cy="9278134"/>
          </a:xfrm>
          <a:custGeom>
            <a:avLst/>
            <a:gdLst/>
            <a:ahLst/>
            <a:cxnLst/>
            <a:rect r="r" b="b" t="t" l="l"/>
            <a:pathLst>
              <a:path h="9278134" w="12355869">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8" id="8"/>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589354" y="3913641"/>
            <a:ext cx="2608815" cy="554966"/>
          </a:xfrm>
          <a:custGeom>
            <a:avLst/>
            <a:gdLst/>
            <a:ahLst/>
            <a:cxnLst/>
            <a:rect r="r" b="b" t="t" l="l"/>
            <a:pathLst>
              <a:path h="554966" w="2608815">
                <a:moveTo>
                  <a:pt x="0" y="0"/>
                </a:moveTo>
                <a:lnTo>
                  <a:pt x="2608815" y="0"/>
                </a:lnTo>
                <a:lnTo>
                  <a:pt x="2608815" y="554966"/>
                </a:lnTo>
                <a:lnTo>
                  <a:pt x="0" y="5549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true" rot="-10800000">
            <a:off x="5816488" y="3913641"/>
            <a:ext cx="2625895" cy="558600"/>
          </a:xfrm>
          <a:custGeom>
            <a:avLst/>
            <a:gdLst/>
            <a:ahLst/>
            <a:cxnLst/>
            <a:rect r="r" b="b" t="t" l="l"/>
            <a:pathLst>
              <a:path h="558600" w="2625895">
                <a:moveTo>
                  <a:pt x="0" y="558600"/>
                </a:moveTo>
                <a:lnTo>
                  <a:pt x="2625896" y="558600"/>
                </a:lnTo>
                <a:lnTo>
                  <a:pt x="2625896" y="0"/>
                </a:lnTo>
                <a:lnTo>
                  <a:pt x="0" y="0"/>
                </a:lnTo>
                <a:lnTo>
                  <a:pt x="0" y="558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314390">
            <a:off x="16053445" y="-1516125"/>
            <a:ext cx="2900762" cy="3009869"/>
          </a:xfrm>
          <a:custGeom>
            <a:avLst/>
            <a:gdLst/>
            <a:ahLst/>
            <a:cxnLst/>
            <a:rect r="r" b="b" t="t" l="l"/>
            <a:pathLst>
              <a:path h="3009869" w="2900762">
                <a:moveTo>
                  <a:pt x="0" y="0"/>
                </a:moveTo>
                <a:lnTo>
                  <a:pt x="2900762" y="0"/>
                </a:lnTo>
                <a:lnTo>
                  <a:pt x="2900762" y="3009869"/>
                </a:lnTo>
                <a:lnTo>
                  <a:pt x="0" y="3009869"/>
                </a:lnTo>
                <a:lnTo>
                  <a:pt x="0" y="0"/>
                </a:lnTo>
                <a:close/>
              </a:path>
            </a:pathLst>
          </a:custGeom>
          <a:blipFill>
            <a:blip r:embed="rId10"/>
            <a:stretch>
              <a:fillRect l="0" t="0" r="0" b="0"/>
            </a:stretch>
          </a:blipFill>
        </p:spPr>
      </p:sp>
      <p:sp>
        <p:nvSpPr>
          <p:cNvPr name="Freeform 12" id="12"/>
          <p:cNvSpPr/>
          <p:nvPr/>
        </p:nvSpPr>
        <p:spPr>
          <a:xfrm flipH="false" flipV="false" rot="10178534">
            <a:off x="-1200889" y="8586103"/>
            <a:ext cx="3535729" cy="3668720"/>
          </a:xfrm>
          <a:custGeom>
            <a:avLst/>
            <a:gdLst/>
            <a:ahLst/>
            <a:cxnLst/>
            <a:rect r="r" b="b" t="t" l="l"/>
            <a:pathLst>
              <a:path h="3668720" w="3535729">
                <a:moveTo>
                  <a:pt x="0" y="0"/>
                </a:moveTo>
                <a:lnTo>
                  <a:pt x="3535729" y="0"/>
                </a:lnTo>
                <a:lnTo>
                  <a:pt x="3535729" y="3668720"/>
                </a:lnTo>
                <a:lnTo>
                  <a:pt x="0" y="3668720"/>
                </a:lnTo>
                <a:lnTo>
                  <a:pt x="0" y="0"/>
                </a:lnTo>
                <a:close/>
              </a:path>
            </a:pathLst>
          </a:custGeom>
          <a:blipFill>
            <a:blip r:embed="rId10"/>
            <a:stretch>
              <a:fillRect l="0" t="0" r="0" b="0"/>
            </a:stretch>
          </a:blipFill>
        </p:spPr>
      </p:sp>
      <p:sp>
        <p:nvSpPr>
          <p:cNvPr name="Freeform 13" id="13"/>
          <p:cNvSpPr/>
          <p:nvPr/>
        </p:nvSpPr>
        <p:spPr>
          <a:xfrm flipH="false" flipV="false" rot="0">
            <a:off x="703325" y="5556929"/>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4" id="14"/>
          <p:cNvSpPr/>
          <p:nvPr/>
        </p:nvSpPr>
        <p:spPr>
          <a:xfrm flipH="false" flipV="false" rot="0">
            <a:off x="1593312" y="6570249"/>
            <a:ext cx="1033001" cy="1078478"/>
          </a:xfrm>
          <a:custGeom>
            <a:avLst/>
            <a:gdLst/>
            <a:ahLst/>
            <a:cxnLst/>
            <a:rect r="r" b="b" t="t" l="l"/>
            <a:pathLst>
              <a:path h="1078478" w="1033001">
                <a:moveTo>
                  <a:pt x="0" y="0"/>
                </a:moveTo>
                <a:lnTo>
                  <a:pt x="1033002" y="0"/>
                </a:lnTo>
                <a:lnTo>
                  <a:pt x="1033002"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5" id="15"/>
          <p:cNvSpPr/>
          <p:nvPr/>
        </p:nvSpPr>
        <p:spPr>
          <a:xfrm flipH="false" flipV="false" rot="0">
            <a:off x="15582779" y="2445233"/>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6" id="16"/>
          <p:cNvSpPr/>
          <p:nvPr/>
        </p:nvSpPr>
        <p:spPr>
          <a:xfrm flipH="false" flipV="false" rot="0">
            <a:off x="15225217" y="3706668"/>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7" id="17"/>
          <p:cNvSpPr/>
          <p:nvPr/>
        </p:nvSpPr>
        <p:spPr>
          <a:xfrm flipH="false" flipV="false" rot="-5400000">
            <a:off x="8660265" y="3898054"/>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13">
              <a:extLst>
                <a:ext uri="{96DAC541-7B7A-43D3-8B79-37D633B846F1}">
                  <asvg:svgBlip xmlns:asvg="http://schemas.microsoft.com/office/drawing/2016/SVG/main" r:embed="rId14"/>
                </a:ext>
              </a:extLst>
            </a:blip>
            <a:stretch>
              <a:fillRect l="-101042" t="-84932" r="0" b="-11017"/>
            </a:stretch>
          </a:blipFill>
        </p:spPr>
      </p:sp>
      <p:sp>
        <p:nvSpPr>
          <p:cNvPr name="TextBox 18" id="18"/>
          <p:cNvSpPr txBox="true"/>
          <p:nvPr/>
        </p:nvSpPr>
        <p:spPr>
          <a:xfrm rot="0">
            <a:off x="4823792" y="5049824"/>
            <a:ext cx="9097143" cy="4208476"/>
          </a:xfrm>
          <a:prstGeom prst="rect">
            <a:avLst/>
          </a:prstGeom>
        </p:spPr>
        <p:txBody>
          <a:bodyPr anchor="t" rtlCol="false" tIns="0" lIns="0" bIns="0" rIns="0">
            <a:spAutoFit/>
          </a:bodyPr>
          <a:lstStyle/>
          <a:p>
            <a:pPr algn="just">
              <a:lnSpc>
                <a:spcPts val="3604"/>
              </a:lnSpc>
            </a:pPr>
            <a:r>
              <a:rPr lang="en-US" sz="3003" spc="28">
                <a:solidFill>
                  <a:srgbClr val="000000"/>
                </a:solidFill>
                <a:latin typeface="TT Rounds Condensed"/>
                <a:ea typeface="TT Rounds Condensed"/>
                <a:cs typeface="TT Rounds Condensed"/>
                <a:sym typeface="TT Rounds Condensed"/>
              </a:rPr>
              <a:t>Employee performance analysis using Excel involves evaluating and measuring an employee's work effectiveness and efficiency based on key performance indicators (KPIs). This data is then analyzed using Excel's functions and tools, such as pivot tables, charts, and conditional formatting, to identify patterns, strengths, and areas for improvement. The analysis helps in making informed decisions regarding training needs, promotions, and overall workforce optimization.</a:t>
            </a:r>
          </a:p>
        </p:txBody>
      </p:sp>
      <p:sp>
        <p:nvSpPr>
          <p:cNvPr name="TextBox 19" id="19"/>
          <p:cNvSpPr txBox="true"/>
          <p:nvPr/>
        </p:nvSpPr>
        <p:spPr>
          <a:xfrm rot="0">
            <a:off x="4812289" y="2109748"/>
            <a:ext cx="8663423" cy="1213343"/>
          </a:xfrm>
          <a:prstGeom prst="rect">
            <a:avLst/>
          </a:prstGeom>
        </p:spPr>
        <p:txBody>
          <a:bodyPr anchor="t" rtlCol="false" tIns="0" lIns="0" bIns="0" rIns="0">
            <a:spAutoFit/>
          </a:bodyPr>
          <a:lstStyle/>
          <a:p>
            <a:pPr algn="ctr">
              <a:lnSpc>
                <a:spcPts val="9970"/>
              </a:lnSpc>
            </a:pPr>
            <a:r>
              <a:rPr lang="en-US" sz="7122">
                <a:solidFill>
                  <a:srgbClr val="000000"/>
                </a:solidFill>
                <a:latin typeface="Canva Sans Bold"/>
                <a:ea typeface="Canva Sans Bold"/>
                <a:cs typeface="Canva Sans Bold"/>
                <a:sym typeface="Canva Sans Bold"/>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717733" y="2179435"/>
            <a:ext cx="1765987" cy="512890"/>
          </a:xfrm>
          <a:custGeom>
            <a:avLst/>
            <a:gdLst/>
            <a:ahLst/>
            <a:cxnLst/>
            <a:rect r="r" b="b" t="t" l="l"/>
            <a:pathLst>
              <a:path h="512890" w="1765987">
                <a:moveTo>
                  <a:pt x="0" y="0"/>
                </a:moveTo>
                <a:lnTo>
                  <a:pt x="1765988" y="0"/>
                </a:lnTo>
                <a:lnTo>
                  <a:pt x="1765988" y="512891"/>
                </a:lnTo>
                <a:lnTo>
                  <a:pt x="0" y="512891"/>
                </a:lnTo>
                <a:lnTo>
                  <a:pt x="0" y="0"/>
                </a:lnTo>
                <a:close/>
              </a:path>
            </a:pathLst>
          </a:custGeom>
          <a:blipFill>
            <a:blip r:embed="rId6">
              <a:extLst>
                <a:ext uri="{96DAC541-7B7A-43D3-8B79-37D633B846F1}">
                  <asvg:svgBlip xmlns:asvg="http://schemas.microsoft.com/office/drawing/2016/SVG/main" r:embed="rId7"/>
                </a:ext>
              </a:extLst>
            </a:blip>
            <a:stretch>
              <a:fillRect l="-36525" t="0" r="0" b="0"/>
            </a:stretch>
          </a:blipFill>
        </p:spPr>
      </p:sp>
      <p:grpSp>
        <p:nvGrpSpPr>
          <p:cNvPr name="Group 9" id="9"/>
          <p:cNvGrpSpPr/>
          <p:nvPr/>
        </p:nvGrpSpPr>
        <p:grpSpPr>
          <a:xfrm rot="10284092">
            <a:off x="14490882" y="7071235"/>
            <a:ext cx="3147408" cy="3081570"/>
            <a:chOff x="0" y="0"/>
            <a:chExt cx="4196544" cy="4108761"/>
          </a:xfrm>
        </p:grpSpPr>
        <p:sp>
          <p:nvSpPr>
            <p:cNvPr name="Freeform 10" id="10"/>
            <p:cNvSpPr/>
            <p:nvPr/>
          </p:nvSpPr>
          <p:spPr>
            <a:xfrm flipH="false" flipV="false" rot="-3636955">
              <a:off x="631464" y="472278"/>
              <a:ext cx="2933616" cy="3164206"/>
            </a:xfrm>
            <a:custGeom>
              <a:avLst/>
              <a:gdLst/>
              <a:ahLst/>
              <a:cxnLst/>
              <a:rect r="r" b="b" t="t" l="l"/>
              <a:pathLst>
                <a:path h="3164206" w="2933616">
                  <a:moveTo>
                    <a:pt x="0" y="0"/>
                  </a:moveTo>
                  <a:lnTo>
                    <a:pt x="2933616" y="0"/>
                  </a:lnTo>
                  <a:lnTo>
                    <a:pt x="2933616" y="3164205"/>
                  </a:lnTo>
                  <a:lnTo>
                    <a:pt x="0" y="3164205"/>
                  </a:lnTo>
                  <a:lnTo>
                    <a:pt x="0" y="0"/>
                  </a:lnTo>
                  <a:close/>
                </a:path>
              </a:pathLst>
            </a:custGeom>
            <a:blipFill>
              <a:blip r:embed="rId8"/>
              <a:stretch>
                <a:fillRect l="0" t="0" r="0" b="0"/>
              </a:stretch>
            </a:blipFill>
          </p:spPr>
        </p:sp>
        <p:sp>
          <p:nvSpPr>
            <p:cNvPr name="Freeform 11" id="11"/>
            <p:cNvSpPr/>
            <p:nvPr/>
          </p:nvSpPr>
          <p:spPr>
            <a:xfrm flipH="false" flipV="false" rot="0">
              <a:off x="871338" y="1037520"/>
              <a:ext cx="2148357" cy="2156443"/>
            </a:xfrm>
            <a:custGeom>
              <a:avLst/>
              <a:gdLst/>
              <a:ahLst/>
              <a:cxnLst/>
              <a:rect r="r" b="b" t="t" l="l"/>
              <a:pathLst>
                <a:path h="2156443" w="2148357">
                  <a:moveTo>
                    <a:pt x="0" y="0"/>
                  </a:moveTo>
                  <a:lnTo>
                    <a:pt x="2148356" y="0"/>
                  </a:lnTo>
                  <a:lnTo>
                    <a:pt x="2148356" y="2156443"/>
                  </a:lnTo>
                  <a:lnTo>
                    <a:pt x="0" y="21564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363578" y="1579943"/>
              <a:ext cx="2509819" cy="1258047"/>
            </a:xfrm>
            <a:custGeom>
              <a:avLst/>
              <a:gdLst/>
              <a:ahLst/>
              <a:cxnLst/>
              <a:rect r="r" b="b" t="t" l="l"/>
              <a:pathLst>
                <a:path h="1258047" w="2509819">
                  <a:moveTo>
                    <a:pt x="0" y="0"/>
                  </a:moveTo>
                  <a:lnTo>
                    <a:pt x="2509819" y="0"/>
                  </a:lnTo>
                  <a:lnTo>
                    <a:pt x="2509819" y="1258047"/>
                  </a:lnTo>
                  <a:lnTo>
                    <a:pt x="0" y="12580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13" id="13"/>
          <p:cNvSpPr/>
          <p:nvPr/>
        </p:nvSpPr>
        <p:spPr>
          <a:xfrm flipH="true" flipV="false" rot="0">
            <a:off x="4443767" y="2187384"/>
            <a:ext cx="1765987" cy="512890"/>
          </a:xfrm>
          <a:custGeom>
            <a:avLst/>
            <a:gdLst/>
            <a:ahLst/>
            <a:cxnLst/>
            <a:rect r="r" b="b" t="t" l="l"/>
            <a:pathLst>
              <a:path h="512890" w="1765987">
                <a:moveTo>
                  <a:pt x="1765987" y="0"/>
                </a:moveTo>
                <a:lnTo>
                  <a:pt x="0" y="0"/>
                </a:lnTo>
                <a:lnTo>
                  <a:pt x="0" y="512890"/>
                </a:lnTo>
                <a:lnTo>
                  <a:pt x="1765987" y="512890"/>
                </a:lnTo>
                <a:lnTo>
                  <a:pt x="1765987" y="0"/>
                </a:lnTo>
                <a:close/>
              </a:path>
            </a:pathLst>
          </a:custGeom>
          <a:blipFill>
            <a:blip r:embed="rId6">
              <a:extLst>
                <a:ext uri="{96DAC541-7B7A-43D3-8B79-37D633B846F1}">
                  <asvg:svgBlip xmlns:asvg="http://schemas.microsoft.com/office/drawing/2016/SVG/main" r:embed="rId7"/>
                </a:ext>
              </a:extLst>
            </a:blip>
            <a:stretch>
              <a:fillRect l="-36525" t="0" r="0" b="0"/>
            </a:stretch>
          </a:blipFill>
        </p:spPr>
      </p:sp>
      <p:sp>
        <p:nvSpPr>
          <p:cNvPr name="TextBox 14" id="14"/>
          <p:cNvSpPr txBox="true"/>
          <p:nvPr/>
        </p:nvSpPr>
        <p:spPr>
          <a:xfrm rot="0">
            <a:off x="2066610" y="4585067"/>
            <a:ext cx="12534117" cy="4673234"/>
          </a:xfrm>
          <a:prstGeom prst="rect">
            <a:avLst/>
          </a:prstGeom>
        </p:spPr>
        <p:txBody>
          <a:bodyPr anchor="t" rtlCol="false" tIns="0" lIns="0" bIns="0" rIns="0">
            <a:spAutoFit/>
          </a:bodyPr>
          <a:lstStyle/>
          <a:p>
            <a:pPr algn="just">
              <a:lnSpc>
                <a:spcPts val="3600"/>
              </a:lnSpc>
            </a:pPr>
            <a:r>
              <a:rPr lang="en-US" sz="3000" spc="28">
                <a:solidFill>
                  <a:srgbClr val="000000"/>
                </a:solidFill>
                <a:latin typeface="TT Rounds Condensed"/>
                <a:ea typeface="TT Rounds Condensed"/>
                <a:cs typeface="TT Rounds Condensed"/>
                <a:sym typeface="TT Rounds Condensed"/>
              </a:rPr>
              <a:t>The project "Employee Performance Analysis Using Excel" aims to systematically evaluate employee productivity and effectiveness by leveraging Excel’s analytical tools. The project will involve collecting and organizing performance data such as task completion rates, accuracy, and attendance records. This data will be processed and analyzed using Excel functions like pivot tables, charts, and statistical formulas to generate insights into individual and team performance. The outcome will help in identifying top performers, recognizing training needs, and making data-driven decisions for performance improvement. The final deliverable will include a detailed report and visual dashboards for easy interpretation and strategic planning.</a:t>
            </a:r>
          </a:p>
        </p:txBody>
      </p:sp>
      <p:sp>
        <p:nvSpPr>
          <p:cNvPr name="TextBox 15" id="15"/>
          <p:cNvSpPr txBox="true"/>
          <p:nvPr/>
        </p:nvSpPr>
        <p:spPr>
          <a:xfrm rot="0">
            <a:off x="6930589" y="2334518"/>
            <a:ext cx="6066309" cy="671907"/>
          </a:xfrm>
          <a:prstGeom prst="rect">
            <a:avLst/>
          </a:prstGeom>
        </p:spPr>
        <p:txBody>
          <a:bodyPr anchor="t" rtlCol="false" tIns="0" lIns="0" bIns="0" rIns="0">
            <a:spAutoFit/>
          </a:bodyPr>
          <a:lstStyle/>
          <a:p>
            <a:pPr algn="ctr">
              <a:lnSpc>
                <a:spcPts val="5499"/>
              </a:lnSpc>
            </a:pPr>
            <a:r>
              <a:rPr lang="en-US" sz="3928">
                <a:solidFill>
                  <a:srgbClr val="000000"/>
                </a:solidFill>
                <a:latin typeface="Canva Sans Bold"/>
                <a:ea typeface="Canva Sans Bold"/>
                <a:cs typeface="Canva Sans Bold"/>
                <a:sym typeface="Canva Sans Bold"/>
              </a:rPr>
              <a:t>Project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82508"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839654" y="2174074"/>
            <a:ext cx="1236381" cy="720005"/>
          </a:xfrm>
          <a:custGeom>
            <a:avLst/>
            <a:gdLst/>
            <a:ahLst/>
            <a:cxnLst/>
            <a:rect r="r" b="b" t="t" l="l"/>
            <a:pathLst>
              <a:path h="720005" w="1236381">
                <a:moveTo>
                  <a:pt x="0" y="0"/>
                </a:moveTo>
                <a:lnTo>
                  <a:pt x="1236381" y="0"/>
                </a:lnTo>
                <a:lnTo>
                  <a:pt x="1236381" y="720005"/>
                </a:lnTo>
                <a:lnTo>
                  <a:pt x="0" y="720005"/>
                </a:lnTo>
                <a:lnTo>
                  <a:pt x="0"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Freeform 10" id="10"/>
          <p:cNvSpPr/>
          <p:nvPr/>
        </p:nvSpPr>
        <p:spPr>
          <a:xfrm flipH="true" flipV="false" rot="0">
            <a:off x="4496961" y="2071746"/>
            <a:ext cx="1304410" cy="759622"/>
          </a:xfrm>
          <a:custGeom>
            <a:avLst/>
            <a:gdLst/>
            <a:ahLst/>
            <a:cxnLst/>
            <a:rect r="r" b="b" t="t" l="l"/>
            <a:pathLst>
              <a:path h="759622" w="1304410">
                <a:moveTo>
                  <a:pt x="1304411" y="0"/>
                </a:moveTo>
                <a:lnTo>
                  <a:pt x="0" y="0"/>
                </a:lnTo>
                <a:lnTo>
                  <a:pt x="0" y="759622"/>
                </a:lnTo>
                <a:lnTo>
                  <a:pt x="1304411" y="759622"/>
                </a:lnTo>
                <a:lnTo>
                  <a:pt x="1304411"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Freeform 11" id="11"/>
          <p:cNvSpPr/>
          <p:nvPr/>
        </p:nvSpPr>
        <p:spPr>
          <a:xfrm flipH="false" flipV="false" rot="-1140091">
            <a:off x="16063393" y="-1220721"/>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10"/>
            <a:stretch>
              <a:fillRect l="0" t="0" r="0" b="0"/>
            </a:stretch>
          </a:blipFill>
        </p:spPr>
      </p:sp>
      <p:sp>
        <p:nvSpPr>
          <p:cNvPr name="TextBox 12" id="12"/>
          <p:cNvSpPr txBox="true"/>
          <p:nvPr/>
        </p:nvSpPr>
        <p:spPr>
          <a:xfrm rot="0">
            <a:off x="2739053" y="5231662"/>
            <a:ext cx="12933045" cy="3428196"/>
          </a:xfrm>
          <a:prstGeom prst="rect">
            <a:avLst/>
          </a:prstGeom>
        </p:spPr>
        <p:txBody>
          <a:bodyPr anchor="t" rtlCol="false" tIns="0" lIns="0" bIns="0" rIns="0">
            <a:spAutoFit/>
          </a:bodyPr>
          <a:lstStyle/>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Human Resources (HR) Managers</a:t>
            </a:r>
            <a:r>
              <a:rPr lang="en-US" sz="2700">
                <a:solidFill>
                  <a:srgbClr val="000000"/>
                </a:solidFill>
                <a:latin typeface="Arial"/>
                <a:ea typeface="Arial"/>
                <a:cs typeface="Arial"/>
                <a:sym typeface="Arial"/>
              </a:rPr>
              <a:t>: </a:t>
            </a:r>
          </a:p>
          <a:p>
            <a:pPr algn="l" marL="488632" indent="-244316" lvl="1">
              <a:lnSpc>
                <a:spcPts val="3240"/>
              </a:lnSpc>
            </a:pP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Department Managers/Supervisors</a:t>
            </a:r>
            <a:r>
              <a:rPr lang="en-US" sz="2700">
                <a:solidFill>
                  <a:srgbClr val="000000"/>
                </a:solidFill>
                <a:latin typeface="Arial"/>
                <a:ea typeface="Arial"/>
                <a:cs typeface="Arial"/>
                <a:sym typeface="Arial"/>
              </a:rPr>
              <a:t>:</a:t>
            </a:r>
          </a:p>
          <a:p>
            <a:pPr algn="l" marL="488632" indent="-244316" lvl="1">
              <a:lnSpc>
                <a:spcPts val="3240"/>
              </a:lnSpc>
            </a:pP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Senior Management/Executives</a:t>
            </a:r>
            <a:r>
              <a:rPr lang="en-US" sz="2700">
                <a:solidFill>
                  <a:srgbClr val="000000"/>
                </a:solidFill>
                <a:latin typeface="Arial"/>
                <a:ea typeface="Arial"/>
                <a:cs typeface="Arial"/>
                <a:sym typeface="Arial"/>
              </a:rPr>
              <a:t>: </a:t>
            </a:r>
          </a:p>
          <a:p>
            <a:pPr algn="l" marL="488632" indent="-244316" lvl="1">
              <a:lnSpc>
                <a:spcPts val="3240"/>
              </a:lnSpc>
            </a:pP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Employees</a:t>
            </a:r>
            <a:r>
              <a:rPr lang="en-US" sz="2700">
                <a:solidFill>
                  <a:srgbClr val="000000"/>
                </a:solidFill>
                <a:latin typeface="Arial"/>
                <a:ea typeface="Arial"/>
                <a:cs typeface="Arial"/>
                <a:sym typeface="Arial"/>
              </a:rPr>
              <a:t>: </a:t>
            </a:r>
          </a:p>
          <a:p>
            <a:pPr algn="l" marL="488632" indent="-244316" lvl="1">
              <a:lnSpc>
                <a:spcPts val="3240"/>
              </a:lnSpc>
            </a:pPr>
          </a:p>
        </p:txBody>
      </p:sp>
      <p:sp>
        <p:nvSpPr>
          <p:cNvPr name="TextBox 13" id="13"/>
          <p:cNvSpPr txBox="true"/>
          <p:nvPr/>
        </p:nvSpPr>
        <p:spPr>
          <a:xfrm rot="0">
            <a:off x="6758626" y="1991285"/>
            <a:ext cx="6123773" cy="712510"/>
          </a:xfrm>
          <a:prstGeom prst="rect">
            <a:avLst/>
          </a:prstGeom>
        </p:spPr>
        <p:txBody>
          <a:bodyPr anchor="t" rtlCol="false" tIns="0" lIns="0" bIns="0" rIns="0">
            <a:spAutoFit/>
          </a:bodyPr>
          <a:lstStyle/>
          <a:p>
            <a:pPr algn="ctr">
              <a:lnSpc>
                <a:spcPts val="5874"/>
              </a:lnSpc>
            </a:pPr>
            <a:r>
              <a:rPr lang="en-US" sz="4196">
                <a:solidFill>
                  <a:srgbClr val="000000"/>
                </a:solidFill>
                <a:latin typeface="Canva Sans Bold"/>
                <a:ea typeface="Canva Sans Bold"/>
                <a:cs typeface="Canva Sans Bold"/>
                <a:sym typeface="Canva Sans Bold"/>
              </a:rPr>
              <a:t>Who are the end users?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96090" y="3952220"/>
            <a:ext cx="4694339" cy="8722590"/>
          </a:xfrm>
          <a:custGeom>
            <a:avLst/>
            <a:gdLst/>
            <a:ahLst/>
            <a:cxnLst/>
            <a:rect r="r" b="b" t="t" l="l"/>
            <a:pathLst>
              <a:path h="8722590" w="4694339">
                <a:moveTo>
                  <a:pt x="0" y="0"/>
                </a:moveTo>
                <a:lnTo>
                  <a:pt x="4694340" y="0"/>
                </a:lnTo>
                <a:lnTo>
                  <a:pt x="4694340" y="8722591"/>
                </a:lnTo>
                <a:lnTo>
                  <a:pt x="0" y="8722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997570" y="3689703"/>
            <a:ext cx="4694339" cy="8722590"/>
          </a:xfrm>
          <a:custGeom>
            <a:avLst/>
            <a:gdLst/>
            <a:ahLst/>
            <a:cxnLst/>
            <a:rect r="r" b="b" t="t" l="l"/>
            <a:pathLst>
              <a:path h="8722590" w="4694339">
                <a:moveTo>
                  <a:pt x="0" y="0"/>
                </a:moveTo>
                <a:lnTo>
                  <a:pt x="4694340" y="0"/>
                </a:lnTo>
                <a:lnTo>
                  <a:pt x="4694340"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150962">
            <a:off x="15208057" y="149436"/>
            <a:ext cx="3832577" cy="3910793"/>
          </a:xfrm>
          <a:custGeom>
            <a:avLst/>
            <a:gdLst/>
            <a:ahLst/>
            <a:cxnLst/>
            <a:rect r="r" b="b" t="t" l="l"/>
            <a:pathLst>
              <a:path h="3910793" w="3832577">
                <a:moveTo>
                  <a:pt x="0" y="0"/>
                </a:moveTo>
                <a:lnTo>
                  <a:pt x="3832576" y="0"/>
                </a:lnTo>
                <a:lnTo>
                  <a:pt x="3832576" y="3910792"/>
                </a:lnTo>
                <a:lnTo>
                  <a:pt x="0" y="3910792"/>
                </a:lnTo>
                <a:lnTo>
                  <a:pt x="0" y="0"/>
                </a:lnTo>
                <a:close/>
              </a:path>
            </a:pathLst>
          </a:custGeom>
          <a:blipFill>
            <a:blip r:embed="rId8"/>
            <a:stretch>
              <a:fillRect l="0" t="0" r="0" b="0"/>
            </a:stretch>
          </a:blipFill>
        </p:spPr>
      </p:sp>
      <p:sp>
        <p:nvSpPr>
          <p:cNvPr name="TextBox 11" id="11"/>
          <p:cNvSpPr txBox="true"/>
          <p:nvPr/>
        </p:nvSpPr>
        <p:spPr>
          <a:xfrm rot="0">
            <a:off x="5654211" y="2943140"/>
            <a:ext cx="7721545" cy="6482246"/>
          </a:xfrm>
          <a:prstGeom prst="rect">
            <a:avLst/>
          </a:prstGeom>
        </p:spPr>
        <p:txBody>
          <a:bodyPr anchor="t" rtlCol="false" tIns="0" lIns="0" bIns="0" rIns="0">
            <a:spAutoFit/>
          </a:bodyPr>
          <a:lstStyle/>
          <a:p>
            <a:pPr algn="l">
              <a:lnSpc>
                <a:spcPts val="2827"/>
              </a:lnSpc>
            </a:pPr>
          </a:p>
          <a:p>
            <a:pPr algn="l" marL="426481" indent="-213240" lvl="1">
              <a:lnSpc>
                <a:spcPts val="2827"/>
              </a:lnSpc>
              <a:buFont typeface="Arial"/>
              <a:buChar char="•"/>
            </a:pPr>
            <a:r>
              <a:rPr lang="en-US" sz="2356">
                <a:solidFill>
                  <a:srgbClr val="000000"/>
                </a:solidFill>
                <a:latin typeface="Arial Bold"/>
                <a:ea typeface="Arial Bold"/>
                <a:cs typeface="Arial Bold"/>
                <a:sym typeface="Arial Bold"/>
              </a:rPr>
              <a:t>Data-Driven Insights</a:t>
            </a:r>
            <a:r>
              <a:rPr lang="en-US" sz="2356">
                <a:solidFill>
                  <a:srgbClr val="000000"/>
                </a:solidFill>
                <a:latin typeface="Arial"/>
                <a:ea typeface="Arial"/>
                <a:cs typeface="Arial"/>
                <a:sym typeface="Arial"/>
              </a:rPr>
              <a:t>: Enables managers to make informed decisions based on accurate, real-time performance data.</a:t>
            </a:r>
          </a:p>
          <a:p>
            <a:pPr algn="l" marL="426481" indent="-213240" lvl="1">
              <a:lnSpc>
                <a:spcPts val="2827"/>
              </a:lnSpc>
              <a:buFont typeface="Arial"/>
              <a:buChar char="•"/>
            </a:pPr>
            <a:r>
              <a:rPr lang="en-US" sz="2356">
                <a:solidFill>
                  <a:srgbClr val="000000"/>
                </a:solidFill>
                <a:latin typeface="Arial Bold"/>
                <a:ea typeface="Arial Bold"/>
                <a:cs typeface="Arial Bold"/>
                <a:sym typeface="Arial Bold"/>
              </a:rPr>
              <a:t>Improved Efficiency</a:t>
            </a:r>
            <a:r>
              <a:rPr lang="en-US" sz="2356">
                <a:solidFill>
                  <a:srgbClr val="000000"/>
                </a:solidFill>
                <a:latin typeface="Arial"/>
                <a:ea typeface="Arial"/>
                <a:cs typeface="Arial"/>
                <a:sym typeface="Arial"/>
              </a:rPr>
              <a:t>: Automates the data collection and analysis process, saving time and reducing manual errors.</a:t>
            </a:r>
          </a:p>
          <a:p>
            <a:pPr algn="l" marL="426481" indent="-213240" lvl="1">
              <a:lnSpc>
                <a:spcPts val="2827"/>
              </a:lnSpc>
              <a:buFont typeface="Arial"/>
              <a:buChar char="•"/>
            </a:pPr>
            <a:r>
              <a:rPr lang="en-US" sz="2356">
                <a:solidFill>
                  <a:srgbClr val="000000"/>
                </a:solidFill>
                <a:latin typeface="Arial Bold"/>
                <a:ea typeface="Arial Bold"/>
                <a:cs typeface="Arial Bold"/>
                <a:sym typeface="Arial Bold"/>
              </a:rPr>
              <a:t>Enhanced Employee Development</a:t>
            </a:r>
            <a:r>
              <a:rPr lang="en-US" sz="2356">
                <a:solidFill>
                  <a:srgbClr val="000000"/>
                </a:solidFill>
                <a:latin typeface="Arial"/>
                <a:ea typeface="Arial"/>
                <a:cs typeface="Arial"/>
                <a:sym typeface="Arial"/>
              </a:rPr>
              <a:t>: Identifies training needs and development opportunities, leading to a more skilled workforce.</a:t>
            </a:r>
          </a:p>
          <a:p>
            <a:pPr algn="l" marL="426481" indent="-213240" lvl="1">
              <a:lnSpc>
                <a:spcPts val="2827"/>
              </a:lnSpc>
              <a:buFont typeface="Arial"/>
              <a:buChar char="•"/>
            </a:pPr>
            <a:r>
              <a:rPr lang="en-US" sz="2356">
                <a:solidFill>
                  <a:srgbClr val="000000"/>
                </a:solidFill>
                <a:latin typeface="Arial Bold"/>
                <a:ea typeface="Arial Bold"/>
                <a:cs typeface="Arial Bold"/>
                <a:sym typeface="Arial Bold"/>
              </a:rPr>
              <a:t>Better Performance Management</a:t>
            </a:r>
            <a:r>
              <a:rPr lang="en-US" sz="2356">
                <a:solidFill>
                  <a:srgbClr val="000000"/>
                </a:solidFill>
                <a:latin typeface="Arial"/>
                <a:ea typeface="Arial"/>
                <a:cs typeface="Arial"/>
                <a:sym typeface="Arial"/>
              </a:rPr>
              <a:t>: Helps in recognizing top performers and addressing underperformance, ultimately improving overall productivity.</a:t>
            </a:r>
          </a:p>
          <a:p>
            <a:pPr algn="l" marL="426481" indent="-213240" lvl="1">
              <a:lnSpc>
                <a:spcPts val="2827"/>
              </a:lnSpc>
              <a:buFont typeface="Arial"/>
              <a:buChar char="•"/>
            </a:pPr>
            <a:r>
              <a:rPr lang="en-US" sz="2356">
                <a:solidFill>
                  <a:srgbClr val="000000"/>
                </a:solidFill>
                <a:latin typeface="Arial Bold"/>
                <a:ea typeface="Arial Bold"/>
                <a:cs typeface="Arial Bold"/>
                <a:sym typeface="Arial Bold"/>
              </a:rPr>
              <a:t>Cost-Effective Solution</a:t>
            </a:r>
            <a:r>
              <a:rPr lang="en-US" sz="2356">
                <a:solidFill>
                  <a:srgbClr val="000000"/>
                </a:solidFill>
                <a:latin typeface="Arial"/>
                <a:ea typeface="Arial"/>
                <a:cs typeface="Arial"/>
                <a:sym typeface="Arial"/>
              </a:rPr>
              <a:t>: Leverages the widely accessible Excel platform, avoiding the need for expensive software or tools.</a:t>
            </a:r>
          </a:p>
          <a:p>
            <a:pPr algn="l" marL="426481" indent="-213240" lvl="1">
              <a:lnSpc>
                <a:spcPts val="2827"/>
              </a:lnSpc>
            </a:pPr>
          </a:p>
        </p:txBody>
      </p:sp>
      <p:sp>
        <p:nvSpPr>
          <p:cNvPr name="TextBox 12" id="12"/>
          <p:cNvSpPr txBox="true"/>
          <p:nvPr/>
        </p:nvSpPr>
        <p:spPr>
          <a:xfrm rot="0">
            <a:off x="6079146" y="981075"/>
            <a:ext cx="5870346" cy="395303"/>
          </a:xfrm>
          <a:prstGeom prst="rect">
            <a:avLst/>
          </a:prstGeom>
        </p:spPr>
        <p:txBody>
          <a:bodyPr anchor="t" rtlCol="false" tIns="0" lIns="0" bIns="0" rIns="0">
            <a:spAutoFit/>
          </a:bodyPr>
          <a:lstStyle/>
          <a:p>
            <a:pPr algn="ctr">
              <a:lnSpc>
                <a:spcPts val="3209"/>
              </a:lnSpc>
            </a:pPr>
            <a:r>
              <a:rPr lang="en-US" sz="2292">
                <a:solidFill>
                  <a:srgbClr val="000000"/>
                </a:solidFill>
                <a:latin typeface="Canva Sans Bold"/>
                <a:ea typeface="Canva Sans Bold"/>
                <a:cs typeface="Canva Sans Bold"/>
                <a:sym typeface="Canva Sans Bold"/>
              </a:rPr>
              <a:t>Our Solution and it's value Propositions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0">
            <a:off x="3281539" y="474424"/>
            <a:ext cx="11724923" cy="8783033"/>
          </a:xfrm>
          <a:custGeom>
            <a:avLst/>
            <a:gdLst/>
            <a:ahLst/>
            <a:cxnLst/>
            <a:rect r="r" b="b" t="t" l="l"/>
            <a:pathLst>
              <a:path h="8783033" w="11724923">
                <a:moveTo>
                  <a:pt x="0" y="0"/>
                </a:moveTo>
                <a:lnTo>
                  <a:pt x="11724922" y="0"/>
                </a:lnTo>
                <a:lnTo>
                  <a:pt x="11724922" y="8783033"/>
                </a:lnTo>
                <a:lnTo>
                  <a:pt x="0" y="8783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16726" y="-1613291"/>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0">
            <a:off x="5601462" y="7158842"/>
            <a:ext cx="7221995" cy="2691835"/>
          </a:xfrm>
          <a:custGeom>
            <a:avLst/>
            <a:gdLst/>
            <a:ahLst/>
            <a:cxnLst/>
            <a:rect r="r" b="b" t="t" l="l"/>
            <a:pathLst>
              <a:path h="2691835" w="7221995">
                <a:moveTo>
                  <a:pt x="0" y="0"/>
                </a:moveTo>
                <a:lnTo>
                  <a:pt x="7221995" y="0"/>
                </a:lnTo>
                <a:lnTo>
                  <a:pt x="7221995" y="2691834"/>
                </a:lnTo>
                <a:lnTo>
                  <a:pt x="0" y="26918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968458" y="4459390"/>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8">
              <a:extLst>
                <a:ext uri="{96DAC541-7B7A-43D3-8B79-37D633B846F1}">
                  <asvg:svgBlip xmlns:asvg="http://schemas.microsoft.com/office/drawing/2016/SVG/main" r:embed="rId9"/>
                </a:ext>
              </a:extLst>
            </a:blip>
            <a:stretch>
              <a:fillRect l="-101042" t="-84932" r="0" b="-11017"/>
            </a:stretch>
          </a:blipFill>
        </p:spPr>
      </p:sp>
      <p:sp>
        <p:nvSpPr>
          <p:cNvPr name="Freeform 11" id="11"/>
          <p:cNvSpPr/>
          <p:nvPr/>
        </p:nvSpPr>
        <p:spPr>
          <a:xfrm flipH="false" flipV="false" rot="5400000">
            <a:off x="1403968" y="5737315"/>
            <a:ext cx="1067060" cy="1114036"/>
          </a:xfrm>
          <a:custGeom>
            <a:avLst/>
            <a:gdLst/>
            <a:ahLst/>
            <a:cxnLst/>
            <a:rect r="r" b="b" t="t" l="l"/>
            <a:pathLst>
              <a:path h="1114036" w="1067060">
                <a:moveTo>
                  <a:pt x="0" y="0"/>
                </a:moveTo>
                <a:lnTo>
                  <a:pt x="1067060" y="0"/>
                </a:lnTo>
                <a:lnTo>
                  <a:pt x="1067060" y="1114036"/>
                </a:lnTo>
                <a:lnTo>
                  <a:pt x="0" y="1114036"/>
                </a:lnTo>
                <a:lnTo>
                  <a:pt x="0" y="0"/>
                </a:lnTo>
                <a:close/>
              </a:path>
            </a:pathLst>
          </a:custGeom>
          <a:blipFill>
            <a:blip r:embed="rId8">
              <a:extLst>
                <a:ext uri="{96DAC541-7B7A-43D3-8B79-37D633B846F1}">
                  <asvg:svgBlip xmlns:asvg="http://schemas.microsoft.com/office/drawing/2016/SVG/main" r:embed="rId9"/>
                </a:ext>
              </a:extLst>
            </a:blip>
            <a:stretch>
              <a:fillRect l="-101042" t="-84932" r="0" b="-11017"/>
            </a:stretch>
          </a:blipFill>
        </p:spPr>
      </p:sp>
      <p:sp>
        <p:nvSpPr>
          <p:cNvPr name="TextBox 12" id="12"/>
          <p:cNvSpPr txBox="true"/>
          <p:nvPr/>
        </p:nvSpPr>
        <p:spPr>
          <a:xfrm rot="0">
            <a:off x="2969045" y="2746506"/>
            <a:ext cx="15006461" cy="4784463"/>
          </a:xfrm>
          <a:prstGeom prst="rect">
            <a:avLst/>
          </a:prstGeom>
        </p:spPr>
        <p:txBody>
          <a:bodyPr anchor="t" rtlCol="false" tIns="0" lIns="0" bIns="0" rIns="0">
            <a:spAutoFit/>
          </a:bodyPr>
          <a:lstStyle/>
          <a:p>
            <a:pPr algn="l">
              <a:lnSpc>
                <a:spcPts val="2905"/>
              </a:lnSpc>
            </a:pPr>
            <a:r>
              <a:rPr lang="en-US" sz="2421">
                <a:solidFill>
                  <a:srgbClr val="202124"/>
                </a:solidFill>
                <a:latin typeface="Inter Bold"/>
                <a:ea typeface="Inter Bold"/>
                <a:cs typeface="Inter Bold"/>
                <a:sym typeface="Inter Bold"/>
              </a:rPr>
              <a:t>Descriptions for each of the columns in the dataset:</a:t>
            </a:r>
          </a:p>
          <a:p>
            <a:pPr algn="l" marL="438201" indent="-219100" lvl="1">
              <a:lnSpc>
                <a:spcPts val="2905"/>
              </a:lnSpc>
              <a:buAutoNum type="arabicPeriod" startAt="1"/>
            </a:pPr>
            <a:r>
              <a:rPr lang="en-US" sz="2421">
                <a:solidFill>
                  <a:srgbClr val="3C4043"/>
                </a:solidFill>
                <a:latin typeface="Arimo Bold"/>
                <a:ea typeface="Arimo Bold"/>
                <a:cs typeface="Arimo Bold"/>
                <a:sym typeface="Arimo Bold"/>
              </a:rPr>
              <a:t>Employee ID:</a:t>
            </a:r>
            <a:r>
              <a:rPr lang="en-US" sz="2421">
                <a:solidFill>
                  <a:srgbClr val="3C4043"/>
                </a:solidFill>
                <a:latin typeface="Arimo"/>
                <a:ea typeface="Arimo"/>
                <a:cs typeface="Arimo"/>
                <a:sym typeface="Arimo"/>
              </a:rPr>
              <a:t> Unique identifier for each employee in the organization.</a:t>
            </a:r>
          </a:p>
          <a:p>
            <a:pPr algn="l" marL="438201" indent="-219100" lvl="1">
              <a:lnSpc>
                <a:spcPts val="2905"/>
              </a:lnSpc>
              <a:buAutoNum type="arabicPeriod" startAt="1"/>
            </a:pPr>
            <a:r>
              <a:rPr lang="en-US" sz="2421">
                <a:solidFill>
                  <a:srgbClr val="3C4043"/>
                </a:solidFill>
                <a:latin typeface="Arimo Bold"/>
                <a:ea typeface="Arimo Bold"/>
                <a:cs typeface="Arimo Bold"/>
                <a:sym typeface="Arimo Bold"/>
              </a:rPr>
              <a:t>First Name:</a:t>
            </a:r>
            <a:r>
              <a:rPr lang="en-US" sz="2421">
                <a:solidFill>
                  <a:srgbClr val="3C4043"/>
                </a:solidFill>
                <a:latin typeface="Arimo"/>
                <a:ea typeface="Arimo"/>
                <a:cs typeface="Arimo"/>
                <a:sym typeface="Arimo"/>
              </a:rPr>
              <a:t> The first name of the employee.</a:t>
            </a:r>
          </a:p>
          <a:p>
            <a:pPr algn="l" marL="438201" indent="-219100" lvl="1">
              <a:lnSpc>
                <a:spcPts val="2905"/>
              </a:lnSpc>
              <a:buAutoNum type="arabicPeriod" startAt="1"/>
            </a:pPr>
            <a:r>
              <a:rPr lang="en-US" sz="2421">
                <a:solidFill>
                  <a:srgbClr val="3C4043"/>
                </a:solidFill>
                <a:latin typeface="Arimo Bold"/>
                <a:ea typeface="Arimo Bold"/>
                <a:cs typeface="Arimo Bold"/>
                <a:sym typeface="Arimo Bold"/>
              </a:rPr>
              <a:t>Last Name:</a:t>
            </a:r>
            <a:r>
              <a:rPr lang="en-US" sz="2421">
                <a:solidFill>
                  <a:srgbClr val="3C4043"/>
                </a:solidFill>
                <a:latin typeface="Arimo"/>
                <a:ea typeface="Arimo"/>
                <a:cs typeface="Arimo"/>
                <a:sym typeface="Arimo"/>
              </a:rPr>
              <a:t> The last name of the employee.</a:t>
            </a:r>
          </a:p>
          <a:p>
            <a:pPr algn="l" marL="438201" indent="-219100" lvl="1">
              <a:lnSpc>
                <a:spcPts val="2905"/>
              </a:lnSpc>
              <a:buAutoNum type="arabicPeriod" startAt="1"/>
            </a:pPr>
            <a:r>
              <a:rPr lang="en-US" sz="2421">
                <a:solidFill>
                  <a:srgbClr val="3C4043"/>
                </a:solidFill>
                <a:latin typeface="Arimo Bold"/>
                <a:ea typeface="Arimo Bold"/>
                <a:cs typeface="Arimo Bold"/>
                <a:sym typeface="Arimo Bold"/>
              </a:rPr>
              <a:t>Email:</a:t>
            </a:r>
            <a:r>
              <a:rPr lang="en-US" sz="2421">
                <a:solidFill>
                  <a:srgbClr val="3C4043"/>
                </a:solidFill>
                <a:latin typeface="Arimo"/>
                <a:ea typeface="Arimo"/>
                <a:cs typeface="Arimo"/>
                <a:sym typeface="Arimo"/>
              </a:rPr>
              <a:t> The email address associated with the employee's communication within the organization.</a:t>
            </a:r>
          </a:p>
          <a:p>
            <a:pPr algn="l" marL="438201" indent="-219100" lvl="1">
              <a:lnSpc>
                <a:spcPts val="2905"/>
              </a:lnSpc>
              <a:buAutoNum type="arabicPeriod" startAt="1"/>
            </a:pPr>
            <a:r>
              <a:rPr lang="en-US" sz="2421">
                <a:solidFill>
                  <a:srgbClr val="3C4043"/>
                </a:solidFill>
                <a:latin typeface="Arimo Bold"/>
                <a:ea typeface="Arimo Bold"/>
                <a:cs typeface="Arimo Bold"/>
                <a:sym typeface="Arimo Bold"/>
              </a:rPr>
              <a:t>Business Unit:</a:t>
            </a:r>
            <a:r>
              <a:rPr lang="en-US" sz="2421">
                <a:solidFill>
                  <a:srgbClr val="3C4043"/>
                </a:solidFill>
                <a:latin typeface="Arimo"/>
                <a:ea typeface="Arimo"/>
                <a:cs typeface="Arimo"/>
                <a:sym typeface="Arimo"/>
              </a:rPr>
              <a:t> The specific business unit or department to which the employee belongs.</a:t>
            </a:r>
          </a:p>
          <a:p>
            <a:pPr algn="l" marL="438201" indent="-219100" lvl="1">
              <a:lnSpc>
                <a:spcPts val="2905"/>
              </a:lnSpc>
              <a:buAutoNum type="arabicPeriod" startAt="1"/>
            </a:pPr>
            <a:r>
              <a:rPr lang="en-US" sz="2421">
                <a:solidFill>
                  <a:srgbClr val="3C4043"/>
                </a:solidFill>
                <a:latin typeface="Arimo Bold"/>
                <a:ea typeface="Arimo Bold"/>
                <a:cs typeface="Arimo Bold"/>
                <a:sym typeface="Arimo Bold"/>
              </a:rPr>
              <a:t>State:</a:t>
            </a:r>
            <a:r>
              <a:rPr lang="en-US" sz="2421">
                <a:solidFill>
                  <a:srgbClr val="3C4043"/>
                </a:solidFill>
                <a:latin typeface="Arimo"/>
                <a:ea typeface="Arimo"/>
                <a:cs typeface="Arimo"/>
                <a:sym typeface="Arimo"/>
              </a:rPr>
              <a:t> The state or region where the employee is located.</a:t>
            </a:r>
          </a:p>
          <a:p>
            <a:pPr algn="l" marL="438201" indent="-219100" lvl="1">
              <a:lnSpc>
                <a:spcPts val="2905"/>
              </a:lnSpc>
              <a:buAutoNum type="arabicPeriod" startAt="1"/>
            </a:pPr>
            <a:r>
              <a:rPr lang="en-US" sz="2421">
                <a:solidFill>
                  <a:srgbClr val="3C4043"/>
                </a:solidFill>
                <a:latin typeface="Arimo Bold"/>
                <a:ea typeface="Arimo Bold"/>
                <a:cs typeface="Arimo Bold"/>
                <a:sym typeface="Arimo Bold"/>
              </a:rPr>
              <a:t>Job Function:</a:t>
            </a:r>
            <a:r>
              <a:rPr lang="en-US" sz="2421">
                <a:solidFill>
                  <a:srgbClr val="3C4043"/>
                </a:solidFill>
                <a:latin typeface="Arimo"/>
                <a:ea typeface="Arimo"/>
                <a:cs typeface="Arimo"/>
                <a:sym typeface="Arimo"/>
              </a:rPr>
              <a:t> A brief description of the employee's primary job function or role.</a:t>
            </a:r>
          </a:p>
          <a:p>
            <a:pPr algn="l" marL="438201" indent="-219100" lvl="1">
              <a:lnSpc>
                <a:spcPts val="2905"/>
              </a:lnSpc>
              <a:buAutoNum type="arabicPeriod" startAt="1"/>
            </a:pPr>
            <a:r>
              <a:rPr lang="en-US" sz="2421">
                <a:solidFill>
                  <a:srgbClr val="3C4043"/>
                </a:solidFill>
                <a:latin typeface="Arimo Bold"/>
                <a:ea typeface="Arimo Bold"/>
                <a:cs typeface="Arimo Bold"/>
                <a:sym typeface="Arimo Bold"/>
              </a:rPr>
              <a:t>Gender:</a:t>
            </a:r>
            <a:r>
              <a:rPr lang="en-US" sz="2421">
                <a:solidFill>
                  <a:srgbClr val="3C4043"/>
                </a:solidFill>
                <a:latin typeface="Arimo"/>
                <a:ea typeface="Arimo"/>
                <a:cs typeface="Arimo"/>
                <a:sym typeface="Arimo"/>
              </a:rPr>
              <a:t> A code representing the gender of the employee (e.g., M for Male, F for Female, N for Non-binary).</a:t>
            </a:r>
          </a:p>
          <a:p>
            <a:pPr algn="l" marL="438201" indent="-219100" lvl="1">
              <a:lnSpc>
                <a:spcPts val="2905"/>
              </a:lnSpc>
              <a:buAutoNum type="arabicPeriod" startAt="1"/>
            </a:pPr>
            <a:r>
              <a:rPr lang="en-US" sz="2421">
                <a:solidFill>
                  <a:srgbClr val="3C4043"/>
                </a:solidFill>
                <a:latin typeface="Arimo Bold"/>
                <a:ea typeface="Arimo Bold"/>
                <a:cs typeface="Arimo Bold"/>
                <a:sym typeface="Arimo Bold"/>
              </a:rPr>
              <a:t>Performance Score:</a:t>
            </a:r>
            <a:r>
              <a:rPr lang="en-US" sz="2421">
                <a:solidFill>
                  <a:srgbClr val="3C4043"/>
                </a:solidFill>
                <a:latin typeface="Arimo"/>
                <a:ea typeface="Arimo"/>
                <a:cs typeface="Arimo"/>
                <a:sym typeface="Arimo"/>
              </a:rPr>
              <a:t> A score indicating the employee's performance level (e.g., Excellent, Satisfactory, Needs Improvement).</a:t>
            </a:r>
          </a:p>
          <a:p>
            <a:pPr algn="l" marL="438201" indent="-219100" lvl="1">
              <a:lnSpc>
                <a:spcPts val="2905"/>
              </a:lnSpc>
              <a:buAutoNum type="arabicPeriod" startAt="1"/>
            </a:pPr>
            <a:r>
              <a:rPr lang="en-US" sz="2421">
                <a:solidFill>
                  <a:srgbClr val="3C4043"/>
                </a:solidFill>
                <a:latin typeface="Arimo Bold"/>
                <a:ea typeface="Arimo Bold"/>
                <a:cs typeface="Arimo Bold"/>
                <a:sym typeface="Arimo Bold"/>
              </a:rPr>
              <a:t>Current Employee Rating:</a:t>
            </a:r>
            <a:r>
              <a:rPr lang="en-US" sz="2421">
                <a:solidFill>
                  <a:srgbClr val="3C4043"/>
                </a:solidFill>
                <a:latin typeface="Arimo"/>
                <a:ea typeface="Arimo"/>
                <a:cs typeface="Arimo"/>
                <a:sym typeface="Arimo"/>
              </a:rPr>
              <a:t> The current rating or evaluation of the employee's overall performance.</a:t>
            </a:r>
          </a:p>
        </p:txBody>
      </p:sp>
      <p:sp>
        <p:nvSpPr>
          <p:cNvPr name="TextBox 13" id="13"/>
          <p:cNvSpPr txBox="true"/>
          <p:nvPr/>
        </p:nvSpPr>
        <p:spPr>
          <a:xfrm rot="0">
            <a:off x="3059191" y="353923"/>
            <a:ext cx="1142330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ea typeface="Canva Sans Bold"/>
                <a:cs typeface="Canva Sans Bold"/>
                <a:sym typeface="Canva Sans Bold"/>
              </a:rPr>
              <a:t>Dataset Description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316726" y="-1613291"/>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614372">
            <a:off x="-1136067" y="4752245"/>
            <a:ext cx="5574254" cy="5688014"/>
          </a:xfrm>
          <a:custGeom>
            <a:avLst/>
            <a:gdLst/>
            <a:ahLst/>
            <a:cxnLst/>
            <a:rect r="r" b="b" t="t" l="l"/>
            <a:pathLst>
              <a:path h="5688014" w="5574254">
                <a:moveTo>
                  <a:pt x="5574254" y="0"/>
                </a:moveTo>
                <a:lnTo>
                  <a:pt x="0" y="0"/>
                </a:lnTo>
                <a:lnTo>
                  <a:pt x="0" y="5688014"/>
                </a:lnTo>
                <a:lnTo>
                  <a:pt x="5574254" y="5688014"/>
                </a:lnTo>
                <a:lnTo>
                  <a:pt x="5574254" y="0"/>
                </a:lnTo>
                <a:close/>
              </a:path>
            </a:pathLst>
          </a:custGeom>
          <a:blipFill>
            <a:blip r:embed="rId6"/>
            <a:stretch>
              <a:fillRect l="0" t="0" r="0" b="0"/>
            </a:stretch>
          </a:blipFill>
        </p:spPr>
      </p:sp>
      <p:sp>
        <p:nvSpPr>
          <p:cNvPr name="Freeform 9" id="9"/>
          <p:cNvSpPr/>
          <p:nvPr/>
        </p:nvSpPr>
        <p:spPr>
          <a:xfrm flipH="false" flipV="false" rot="0">
            <a:off x="10126276" y="4075415"/>
            <a:ext cx="2608815" cy="554966"/>
          </a:xfrm>
          <a:custGeom>
            <a:avLst/>
            <a:gdLst/>
            <a:ahLst/>
            <a:cxnLst/>
            <a:rect r="r" b="b" t="t" l="l"/>
            <a:pathLst>
              <a:path h="554966" w="2608815">
                <a:moveTo>
                  <a:pt x="0" y="0"/>
                </a:moveTo>
                <a:lnTo>
                  <a:pt x="2608815" y="0"/>
                </a:lnTo>
                <a:lnTo>
                  <a:pt x="2608815" y="554966"/>
                </a:lnTo>
                <a:lnTo>
                  <a:pt x="0" y="5549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true" rot="-10800000">
            <a:off x="5471938" y="4075415"/>
            <a:ext cx="2625895" cy="558600"/>
          </a:xfrm>
          <a:custGeom>
            <a:avLst/>
            <a:gdLst/>
            <a:ahLst/>
            <a:cxnLst/>
            <a:rect r="r" b="b" t="t" l="l"/>
            <a:pathLst>
              <a:path h="558600" w="2625895">
                <a:moveTo>
                  <a:pt x="0" y="558600"/>
                </a:moveTo>
                <a:lnTo>
                  <a:pt x="2625895" y="558600"/>
                </a:lnTo>
                <a:lnTo>
                  <a:pt x="2625895" y="0"/>
                </a:lnTo>
                <a:lnTo>
                  <a:pt x="0" y="0"/>
                </a:lnTo>
                <a:lnTo>
                  <a:pt x="0" y="5586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9606859">
            <a:off x="14603174" y="-3589427"/>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11"/>
            <a:stretch>
              <a:fillRect l="0" t="0" r="0" b="0"/>
            </a:stretch>
          </a:blipFill>
        </p:spPr>
      </p:sp>
      <p:sp>
        <p:nvSpPr>
          <p:cNvPr name="Freeform 12" id="12"/>
          <p:cNvSpPr/>
          <p:nvPr/>
        </p:nvSpPr>
        <p:spPr>
          <a:xfrm flipH="false" flipV="false" rot="0">
            <a:off x="8595554" y="3840552"/>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2">
              <a:extLst>
                <a:ext uri="{96DAC541-7B7A-43D3-8B79-37D633B846F1}">
                  <asvg:svgBlip xmlns:asvg="http://schemas.microsoft.com/office/drawing/2016/SVG/main" r:embed="rId13"/>
                </a:ext>
              </a:extLst>
            </a:blip>
            <a:stretch>
              <a:fillRect l="-101042" t="-84932" r="0" b="-11017"/>
            </a:stretch>
          </a:blipFill>
        </p:spPr>
      </p:sp>
      <p:sp>
        <p:nvSpPr>
          <p:cNvPr name="TextBox 13" id="13"/>
          <p:cNvSpPr txBox="true"/>
          <p:nvPr/>
        </p:nvSpPr>
        <p:spPr>
          <a:xfrm rot="0">
            <a:off x="4899359" y="5333155"/>
            <a:ext cx="8275320" cy="3428196"/>
          </a:xfrm>
          <a:prstGeom prst="rect">
            <a:avLst/>
          </a:prstGeom>
        </p:spPr>
        <p:txBody>
          <a:bodyPr anchor="t" rtlCol="false" tIns="0" lIns="0" bIns="0" rIns="0">
            <a:spAutoFit/>
          </a:bodyPr>
          <a:lstStyle/>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Predictive Analytics</a:t>
            </a:r>
            <a:r>
              <a:rPr lang="en-US" sz="2700">
                <a:solidFill>
                  <a:srgbClr val="000000"/>
                </a:solidFill>
                <a:latin typeface="Arial"/>
                <a:ea typeface="Arial"/>
                <a:cs typeface="Arial"/>
                <a:sym typeface="Arial"/>
              </a:rPr>
              <a:t>: Integrating predictive models to forecast future performance trends based on historical data, giving managers a proactive approach to workforce planning.</a:t>
            </a:r>
          </a:p>
          <a:p>
            <a:pPr algn="l" marL="488632" indent="-244316" lvl="1">
              <a:lnSpc>
                <a:spcPts val="3240"/>
              </a:lnSpc>
              <a:buFont typeface="Arial"/>
              <a:buChar char="•"/>
            </a:pPr>
            <a:r>
              <a:rPr lang="en-US" sz="2700">
                <a:solidFill>
                  <a:srgbClr val="000000"/>
                </a:solidFill>
                <a:latin typeface="Arial Bold"/>
                <a:ea typeface="Arial Bold"/>
                <a:cs typeface="Arial Bold"/>
                <a:sym typeface="Arial Bold"/>
              </a:rPr>
              <a:t>Automated Alerts</a:t>
            </a:r>
            <a:r>
              <a:rPr lang="en-US" sz="2700">
                <a:solidFill>
                  <a:srgbClr val="000000"/>
                </a:solidFill>
                <a:latin typeface="Arial"/>
                <a:ea typeface="Arial"/>
                <a:cs typeface="Arial"/>
                <a:sym typeface="Arial"/>
              </a:rPr>
              <a:t>: The tool can be set up to send automated alerts for critical performance issues, ensuring that managers are immediately notified when attention is needed.</a:t>
            </a:r>
          </a:p>
        </p:txBody>
      </p:sp>
      <p:sp>
        <p:nvSpPr>
          <p:cNvPr name="TextBox 14" id="14"/>
          <p:cNvSpPr txBox="true"/>
          <p:nvPr/>
        </p:nvSpPr>
        <p:spPr>
          <a:xfrm rot="0">
            <a:off x="3857314" y="-200025"/>
            <a:ext cx="10359409" cy="3610570"/>
          </a:xfrm>
          <a:prstGeom prst="rect">
            <a:avLst/>
          </a:prstGeom>
        </p:spPr>
        <p:txBody>
          <a:bodyPr anchor="t" rtlCol="false" tIns="0" lIns="0" bIns="0" rIns="0">
            <a:spAutoFit/>
          </a:bodyPr>
          <a:lstStyle/>
          <a:p>
            <a:pPr algn="ctr">
              <a:lnSpc>
                <a:spcPts val="14527"/>
              </a:lnSpc>
            </a:pPr>
            <a:r>
              <a:rPr lang="en-US" sz="10376">
                <a:solidFill>
                  <a:srgbClr val="000000"/>
                </a:solidFill>
                <a:latin typeface="Canva Sans Bold"/>
                <a:ea typeface="Canva Sans Bold"/>
                <a:cs typeface="Canva Sans Bold"/>
                <a:sym typeface="Canva Sans Bold"/>
              </a:rPr>
              <a:t>The 'wow' 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DAGPZAP4bVc</dc:identifier>
  <dcterms:modified xsi:type="dcterms:W3CDTF">2011-08-01T06:04:30Z</dcterms:modified>
  <cp:revision>1</cp:revision>
  <dc:title>Employee Data Analysis.pptx</dc:title>
</cp:coreProperties>
</file>